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96" r:id="rId2"/>
  </p:sldMasterIdLst>
  <p:notesMasterIdLst>
    <p:notesMasterId r:id="rId25"/>
  </p:notesMasterIdLst>
  <p:handoutMasterIdLst>
    <p:handoutMasterId r:id="rId26"/>
  </p:handoutMasterIdLst>
  <p:sldIdLst>
    <p:sldId id="257" r:id="rId3"/>
    <p:sldId id="379" r:id="rId4"/>
    <p:sldId id="385" r:id="rId5"/>
    <p:sldId id="384" r:id="rId6"/>
    <p:sldId id="311" r:id="rId7"/>
    <p:sldId id="366" r:id="rId8"/>
    <p:sldId id="367" r:id="rId9"/>
    <p:sldId id="368" r:id="rId10"/>
    <p:sldId id="369" r:id="rId11"/>
    <p:sldId id="370" r:id="rId12"/>
    <p:sldId id="371" r:id="rId13"/>
    <p:sldId id="373" r:id="rId14"/>
    <p:sldId id="372" r:id="rId15"/>
    <p:sldId id="374" r:id="rId16"/>
    <p:sldId id="375" r:id="rId17"/>
    <p:sldId id="376" r:id="rId18"/>
    <p:sldId id="383" r:id="rId19"/>
    <p:sldId id="377" r:id="rId20"/>
    <p:sldId id="378" r:id="rId21"/>
    <p:sldId id="380" r:id="rId22"/>
    <p:sldId id="381" r:id="rId23"/>
    <p:sldId id="382" r:id="rId24"/>
  </p:sldIdLst>
  <p:sldSz cx="9144000" cy="6858000" type="screen4x3"/>
  <p:notesSz cx="6797675" cy="9926638"/>
  <p:defaultTextStyle>
    <a:defPPr>
      <a:defRPr lang="sv-S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14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E4F7"/>
    <a:srgbClr val="E75113"/>
    <a:srgbClr val="008FCB"/>
    <a:srgbClr val="EB6909"/>
    <a:srgbClr val="219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010" autoAdjust="0"/>
    <p:restoredTop sz="74168" autoAdjust="0"/>
  </p:normalViewPr>
  <p:slideViewPr>
    <p:cSldViewPr snapToGrid="0" snapToObjects="1">
      <p:cViewPr varScale="1">
        <p:scale>
          <a:sx n="87" d="100"/>
          <a:sy n="87" d="100"/>
        </p:scale>
        <p:origin x="1176" y="62"/>
      </p:cViewPr>
      <p:guideLst>
        <p:guide orient="horz" pos="2160"/>
        <p:guide orient="horz" pos="1014"/>
        <p:guide pos="2880"/>
      </p:guideLst>
    </p:cSldViewPr>
  </p:slideViewPr>
  <p:outlineViewPr>
    <p:cViewPr>
      <p:scale>
        <a:sx n="33" d="100"/>
        <a:sy n="33" d="100"/>
      </p:scale>
      <p:origin x="0" y="-80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136" tIns="46068" rIns="92136" bIns="46068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136" tIns="46068" rIns="92136" bIns="46068" rtlCol="0"/>
          <a:lstStyle>
            <a:lvl1pPr algn="r">
              <a:defRPr sz="1300"/>
            </a:lvl1pPr>
          </a:lstStyle>
          <a:p>
            <a:fld id="{E71773DC-32BD-4280-ABFB-2EABE979DBA1}" type="datetimeFigureOut">
              <a:rPr lang="sv-SE" smtClean="0"/>
              <a:t>2017-03-28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2136" tIns="46068" rIns="92136" bIns="46068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2136" tIns="46068" rIns="92136" bIns="46068" rtlCol="0" anchor="b"/>
          <a:lstStyle>
            <a:lvl1pPr algn="r">
              <a:defRPr sz="1300"/>
            </a:lvl1pPr>
          </a:lstStyle>
          <a:p>
            <a:fld id="{FDCBC632-8E21-4EFD-866C-D1C619FB15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0932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2136" tIns="46068" rIns="92136" bIns="4606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2136" tIns="46068" rIns="92136" bIns="4606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28134598-32A3-4F56-BE2A-48D199B75D40}" type="datetimeFigureOut">
              <a:rPr lang="sv-SE"/>
              <a:pPr>
                <a:defRPr/>
              </a:pPr>
              <a:t>2017-03-28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36" tIns="46068" rIns="92136" bIns="46068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136" tIns="46068" rIns="92136" bIns="46068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2136" tIns="46068" rIns="92136" bIns="4606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2136" tIns="46068" rIns="92136" bIns="46068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CFE88C4A-2E08-439E-80F1-5E470CDF064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v-SE" altLang="sv-SE" i="1"/>
              <a:t>Registeransvariga går dag 1 och Webbansvariga går dag 2</a:t>
            </a:r>
          </a:p>
          <a:p>
            <a:pPr>
              <a:spcBef>
                <a:spcPct val="0"/>
              </a:spcBef>
            </a:pPr>
            <a:endParaRPr lang="sv-SE" altLang="sv-SE"/>
          </a:p>
        </p:txBody>
      </p:sp>
      <p:sp>
        <p:nvSpPr>
          <p:cNvPr id="17412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606" indent="-287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1702" indent="-23034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383" indent="-23034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064" indent="-23034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3744" indent="-230340" defTabSz="46068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4424" indent="-230340" defTabSz="46068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5105" indent="-230340" defTabSz="46068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5786" indent="-230340" defTabSz="46068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756C63-19D1-48CB-A6B5-0B670223ABC4}" type="slidenum">
              <a:rPr lang="sv-SE" altLang="sv-SE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sv-SE" altLang="sv-S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9" descr="SPF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2255838"/>
            <a:ext cx="46069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780213" y="63642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7A371-B180-470C-AB08-8FFE3379827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796529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och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5431068" y="2505620"/>
            <a:ext cx="3323465" cy="335789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nn-NO"/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5422601" y="1338890"/>
            <a:ext cx="3323465" cy="77513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ct val="80000"/>
              </a:lnSpc>
              <a:spcBef>
                <a:spcPts val="672"/>
              </a:spcBef>
              <a:defRPr/>
            </a:lvl1pPr>
          </a:lstStyle>
          <a:p>
            <a:r>
              <a:rPr lang="sv-SE"/>
              <a:t>Klicka här för att ändra format</a:t>
            </a:r>
            <a:endParaRPr lang="nn-NO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4"/>
          </p:nvPr>
        </p:nvSpPr>
        <p:spPr>
          <a:xfrm>
            <a:off x="0" y="-8466"/>
            <a:ext cx="5224463" cy="6866466"/>
          </a:xfrm>
          <a:custGeom>
            <a:avLst/>
            <a:gdLst>
              <a:gd name="connsiteX0" fmla="*/ 0 w 5224463"/>
              <a:gd name="connsiteY0" fmla="*/ 0 h 6858000"/>
              <a:gd name="connsiteX1" fmla="*/ 5224463 w 5224463"/>
              <a:gd name="connsiteY1" fmla="*/ 0 h 6858000"/>
              <a:gd name="connsiteX2" fmla="*/ 5224463 w 5224463"/>
              <a:gd name="connsiteY2" fmla="*/ 6858000 h 6858000"/>
              <a:gd name="connsiteX3" fmla="*/ 0 w 5224463"/>
              <a:gd name="connsiteY3" fmla="*/ 6858000 h 6858000"/>
              <a:gd name="connsiteX4" fmla="*/ 0 w 5224463"/>
              <a:gd name="connsiteY4" fmla="*/ 0 h 6858000"/>
              <a:gd name="connsiteX0" fmla="*/ 0 w 5224463"/>
              <a:gd name="connsiteY0" fmla="*/ 8466 h 6866466"/>
              <a:gd name="connsiteX1" fmla="*/ 4377796 w 5224463"/>
              <a:gd name="connsiteY1" fmla="*/ 0 h 6866466"/>
              <a:gd name="connsiteX2" fmla="*/ 5224463 w 5224463"/>
              <a:gd name="connsiteY2" fmla="*/ 6866466 h 6866466"/>
              <a:gd name="connsiteX3" fmla="*/ 0 w 5224463"/>
              <a:gd name="connsiteY3" fmla="*/ 6866466 h 6866466"/>
              <a:gd name="connsiteX4" fmla="*/ 0 w 5224463"/>
              <a:gd name="connsiteY4" fmla="*/ 8466 h 686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4463" h="6866466">
                <a:moveTo>
                  <a:pt x="0" y="8466"/>
                </a:moveTo>
                <a:lnTo>
                  <a:pt x="4377796" y="0"/>
                </a:lnTo>
                <a:lnTo>
                  <a:pt x="5224463" y="6866466"/>
                </a:lnTo>
                <a:lnTo>
                  <a:pt x="0" y="6866466"/>
                </a:lnTo>
                <a:lnTo>
                  <a:pt x="0" y="8466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tIns="2124000" rtlCol="0">
            <a:no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67847572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9" descr="bakgrunder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95" b="29298"/>
          <a:stretch>
            <a:fillRect/>
          </a:stretch>
        </p:blipFill>
        <p:spPr bwMode="auto">
          <a:xfrm>
            <a:off x="0" y="6122988"/>
            <a:ext cx="91440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1291499" y="1253951"/>
            <a:ext cx="6685689" cy="88524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sv-SE"/>
              <a:t>Klicka här för att ändra format</a:t>
            </a:r>
            <a:endParaRPr lang="nn-NO"/>
          </a:p>
        </p:txBody>
      </p:sp>
      <p:sp>
        <p:nvSpPr>
          <p:cNvPr id="11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1291499" y="2547955"/>
            <a:ext cx="3809007" cy="335789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nn-NO"/>
          </a:p>
        </p:txBody>
      </p:sp>
      <p:sp>
        <p:nvSpPr>
          <p:cNvPr id="12" name="Platshållare för bild 2"/>
          <p:cNvSpPr>
            <a:spLocks noGrp="1"/>
          </p:cNvSpPr>
          <p:nvPr>
            <p:ph type="pic" sz="quarter" idx="14"/>
          </p:nvPr>
        </p:nvSpPr>
        <p:spPr>
          <a:xfrm>
            <a:off x="5307013" y="2622550"/>
            <a:ext cx="2670175" cy="2430463"/>
          </a:xfr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nn-NO" noProof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5"/>
          </p:nvPr>
        </p:nvSpPr>
        <p:spPr>
          <a:xfrm>
            <a:off x="6780213" y="6364288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A6151E6-5D95-463F-9C14-5776A0C5970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2449216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9" descr="bakgrunder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95" b="29298"/>
          <a:stretch>
            <a:fillRect/>
          </a:stretch>
        </p:blipFill>
        <p:spPr bwMode="auto">
          <a:xfrm>
            <a:off x="0" y="6122988"/>
            <a:ext cx="91440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4285627" y="2547955"/>
            <a:ext cx="3809007" cy="335789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nn-NO"/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1291499" y="1253951"/>
            <a:ext cx="6685689" cy="88524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sv-SE"/>
              <a:t>Klicka här för att ändra format</a:t>
            </a:r>
            <a:endParaRPr lang="nn-NO"/>
          </a:p>
        </p:txBody>
      </p:sp>
      <p:sp>
        <p:nvSpPr>
          <p:cNvPr id="12" name="Platshållare för bild 2"/>
          <p:cNvSpPr>
            <a:spLocks noGrp="1"/>
          </p:cNvSpPr>
          <p:nvPr>
            <p:ph type="pic" sz="quarter" idx="14"/>
          </p:nvPr>
        </p:nvSpPr>
        <p:spPr>
          <a:xfrm>
            <a:off x="1291499" y="2622550"/>
            <a:ext cx="2670175" cy="2430463"/>
          </a:xfr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nn-NO" noProof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5"/>
          </p:nvPr>
        </p:nvSpPr>
        <p:spPr>
          <a:xfrm>
            <a:off x="6780213" y="6364288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9055AF-7C19-4364-A462-C9526884D5C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938056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9" descr="SPF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2255838"/>
            <a:ext cx="46069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780213" y="6364288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ADD97C-BBAA-3942-A922-A90943A76A7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1301818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9" descr="bakgrunder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95" b="29298"/>
          <a:stretch>
            <a:fillRect/>
          </a:stretch>
        </p:blipFill>
        <p:spPr bwMode="auto">
          <a:xfrm>
            <a:off x="0" y="6122988"/>
            <a:ext cx="91440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objekt 10" descr="SPF_Logo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2255838"/>
            <a:ext cx="46069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xfrm>
            <a:off x="7223125" y="6451600"/>
            <a:ext cx="1690688" cy="1857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8771E8-D451-8B4A-B300-042A5D40776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1475818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an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9" descr="bakgrunder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10" descr="SPF_Logo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5" y="249238"/>
            <a:ext cx="77628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 rot="21240000">
            <a:off x="2043513" y="1808744"/>
            <a:ext cx="6475042" cy="278153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6000" b="0" cap="all" baseline="0">
                <a:latin typeface="Impact" panose="020B0806030902050204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118595494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9" descr="bakgrunder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t="63829"/>
          <a:stretch>
            <a:fillRect/>
          </a:stretch>
        </p:blipFill>
        <p:spPr bwMode="auto">
          <a:xfrm>
            <a:off x="0" y="0"/>
            <a:ext cx="91440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10" descr="bakgrunder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50"/>
          <a:stretch>
            <a:fillRect/>
          </a:stretch>
        </p:blipFill>
        <p:spPr bwMode="auto">
          <a:xfrm>
            <a:off x="0" y="2481263"/>
            <a:ext cx="9144000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11" descr="SPF_Logo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5" y="249238"/>
            <a:ext cx="77628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78915" y="3063289"/>
            <a:ext cx="6648681" cy="10305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0"/>
          </p:nvPr>
        </p:nvSpPr>
        <p:spPr>
          <a:xfrm>
            <a:off x="6780213" y="6364288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80AAD5E-0D63-A643-BBED-2139D674928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8169824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9" descr="bakgrunder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02" b="29491"/>
          <a:stretch>
            <a:fillRect/>
          </a:stretch>
        </p:blipFill>
        <p:spPr bwMode="auto">
          <a:xfrm>
            <a:off x="0" y="6122988"/>
            <a:ext cx="91440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1291499" y="1253951"/>
            <a:ext cx="6778710" cy="88524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sv-SE"/>
              <a:t>Klicka här för att ändra format</a:t>
            </a:r>
            <a:endParaRPr lang="nn-NO"/>
          </a:p>
        </p:txBody>
      </p:sp>
      <p:sp>
        <p:nvSpPr>
          <p:cNvPr id="11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1291499" y="2547955"/>
            <a:ext cx="6778710" cy="335789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nn-NO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4"/>
          </p:nvPr>
        </p:nvSpPr>
        <p:spPr>
          <a:xfrm>
            <a:off x="6780213" y="6364288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81A1DF5-C8D0-F54E-823D-68A86AA9FA2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9798723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9" descr="bakgrunder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02" b="29491"/>
          <a:stretch>
            <a:fillRect/>
          </a:stretch>
        </p:blipFill>
        <p:spPr bwMode="auto">
          <a:xfrm>
            <a:off x="0" y="6122988"/>
            <a:ext cx="91440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1291499" y="1337841"/>
            <a:ext cx="6778710" cy="72585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ct val="80000"/>
              </a:lnSpc>
              <a:spcBef>
                <a:spcPts val="672"/>
              </a:spcBef>
              <a:defRPr/>
            </a:lvl1pPr>
          </a:lstStyle>
          <a:p>
            <a:r>
              <a:rPr lang="sv-SE"/>
              <a:t>Klicka här för att ändra format</a:t>
            </a:r>
            <a:endParaRPr lang="nn-NO"/>
          </a:p>
        </p:txBody>
      </p:sp>
      <p:sp>
        <p:nvSpPr>
          <p:cNvPr id="11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1291499" y="2547955"/>
            <a:ext cx="6778710" cy="3357896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4"/>
          </p:nvPr>
        </p:nvSpPr>
        <p:spPr>
          <a:xfrm>
            <a:off x="6780213" y="6364288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6612985-9366-9649-9CEE-8A2143475B2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7782993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9" descr="bakgrunder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95" b="29298"/>
          <a:stretch>
            <a:fillRect/>
          </a:stretch>
        </p:blipFill>
        <p:spPr bwMode="auto">
          <a:xfrm>
            <a:off x="0" y="6122988"/>
            <a:ext cx="91440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1291499" y="1253951"/>
            <a:ext cx="6778710" cy="81813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sv-SE"/>
              <a:t>Klicka här för att ändra format</a:t>
            </a:r>
            <a:endParaRPr lang="nn-NO"/>
          </a:p>
        </p:txBody>
      </p:sp>
      <p:sp>
        <p:nvSpPr>
          <p:cNvPr id="11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1291499" y="2547955"/>
            <a:ext cx="6778710" cy="335789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nn-NO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4"/>
          </p:nvPr>
        </p:nvSpPr>
        <p:spPr>
          <a:xfrm>
            <a:off x="6780213" y="6364288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8BAA00-3CCB-9444-BCAA-50A4E44812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794456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9" descr="bakgrunder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95" b="29298"/>
          <a:stretch>
            <a:fillRect/>
          </a:stretch>
        </p:blipFill>
        <p:spPr bwMode="auto">
          <a:xfrm>
            <a:off x="0" y="6122988"/>
            <a:ext cx="91440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objekt 10" descr="SPF_Logo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2255838"/>
            <a:ext cx="46069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xfrm>
            <a:off x="7223125" y="6451600"/>
            <a:ext cx="1690688" cy="185738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F49AAAD-E3EE-4938-9C05-166E8B57140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615059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9" descr="bakgrunder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95" b="29298"/>
          <a:stretch>
            <a:fillRect/>
          </a:stretch>
        </p:blipFill>
        <p:spPr bwMode="auto">
          <a:xfrm>
            <a:off x="0" y="6122988"/>
            <a:ext cx="91440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1291499" y="1337841"/>
            <a:ext cx="6778710" cy="72585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ct val="80000"/>
              </a:lnSpc>
              <a:spcBef>
                <a:spcPts val="672"/>
              </a:spcBef>
              <a:defRPr/>
            </a:lvl1pPr>
          </a:lstStyle>
          <a:p>
            <a:r>
              <a:rPr lang="sv-SE"/>
              <a:t>Klicka här för att ändra format</a:t>
            </a:r>
            <a:endParaRPr lang="nn-NO"/>
          </a:p>
        </p:txBody>
      </p:sp>
      <p:sp>
        <p:nvSpPr>
          <p:cNvPr id="11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1291499" y="2547955"/>
            <a:ext cx="6778710" cy="3357896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4"/>
          </p:nvPr>
        </p:nvSpPr>
        <p:spPr>
          <a:xfrm>
            <a:off x="6780213" y="6364288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7A0215-338C-924F-BB92-37F69EACA7D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952705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9" descr="SPF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5" y="249238"/>
            <a:ext cx="77628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bild 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144908" cy="6860111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110095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221091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221091 h 6858000"/>
              <a:gd name="connsiteX3" fmla="*/ 9144000 w 9144000"/>
              <a:gd name="connsiteY3" fmla="*/ 6858000 h 6858000"/>
              <a:gd name="connsiteX4" fmla="*/ 3499034 w 9144000"/>
              <a:gd name="connsiteY4" fmla="*/ 6855357 h 6858000"/>
              <a:gd name="connsiteX5" fmla="*/ 0 w 9144000"/>
              <a:gd name="connsiteY5" fmla="*/ 68580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221091 h 6858000"/>
              <a:gd name="connsiteX3" fmla="*/ 4883848 w 9144000"/>
              <a:gd name="connsiteY3" fmla="*/ 6773431 h 6858000"/>
              <a:gd name="connsiteX4" fmla="*/ 3499034 w 9144000"/>
              <a:gd name="connsiteY4" fmla="*/ 6855357 h 6858000"/>
              <a:gd name="connsiteX5" fmla="*/ 0 w 9144000"/>
              <a:gd name="connsiteY5" fmla="*/ 68580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221091 h 6858000"/>
              <a:gd name="connsiteX3" fmla="*/ 4883848 w 9144000"/>
              <a:gd name="connsiteY3" fmla="*/ 6773431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221091 h 6858000"/>
              <a:gd name="connsiteX3" fmla="*/ 3372181 w 9144000"/>
              <a:gd name="connsiteY3" fmla="*/ 6535582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926713"/>
              <a:gd name="connsiteX1" fmla="*/ 9144000 w 9144000"/>
              <a:gd name="connsiteY1" fmla="*/ 0 h 6926713"/>
              <a:gd name="connsiteX2" fmla="*/ 9144000 w 9144000"/>
              <a:gd name="connsiteY2" fmla="*/ 6221091 h 6926713"/>
              <a:gd name="connsiteX3" fmla="*/ 3472606 w 9144000"/>
              <a:gd name="connsiteY3" fmla="*/ 6926713 h 6926713"/>
              <a:gd name="connsiteX4" fmla="*/ 0 w 9144000"/>
              <a:gd name="connsiteY4" fmla="*/ 6858000 h 6926713"/>
              <a:gd name="connsiteX5" fmla="*/ 0 w 9144000"/>
              <a:gd name="connsiteY5" fmla="*/ 0 h 6926713"/>
              <a:gd name="connsiteX0" fmla="*/ 0 w 9144000"/>
              <a:gd name="connsiteY0" fmla="*/ 0 h 6863286"/>
              <a:gd name="connsiteX1" fmla="*/ 9144000 w 9144000"/>
              <a:gd name="connsiteY1" fmla="*/ 0 h 6863286"/>
              <a:gd name="connsiteX2" fmla="*/ 9144000 w 9144000"/>
              <a:gd name="connsiteY2" fmla="*/ 6221091 h 6863286"/>
              <a:gd name="connsiteX3" fmla="*/ 3499034 w 9144000"/>
              <a:gd name="connsiteY3" fmla="*/ 6863286 h 6863286"/>
              <a:gd name="connsiteX4" fmla="*/ 0 w 9144000"/>
              <a:gd name="connsiteY4" fmla="*/ 6858000 h 6863286"/>
              <a:gd name="connsiteX5" fmla="*/ 0 w 9144000"/>
              <a:gd name="connsiteY5" fmla="*/ 0 h 6863286"/>
              <a:gd name="connsiteX0" fmla="*/ 0 w 9154571"/>
              <a:gd name="connsiteY0" fmla="*/ 0 h 6863286"/>
              <a:gd name="connsiteX1" fmla="*/ 9144000 w 9154571"/>
              <a:gd name="connsiteY1" fmla="*/ 0 h 6863286"/>
              <a:gd name="connsiteX2" fmla="*/ 9154571 w 9154571"/>
              <a:gd name="connsiteY2" fmla="*/ 6221091 h 6863286"/>
              <a:gd name="connsiteX3" fmla="*/ 3499034 w 9154571"/>
              <a:gd name="connsiteY3" fmla="*/ 6863286 h 6863286"/>
              <a:gd name="connsiteX4" fmla="*/ 0 w 9154571"/>
              <a:gd name="connsiteY4" fmla="*/ 6858000 h 6863286"/>
              <a:gd name="connsiteX5" fmla="*/ 0 w 9154571"/>
              <a:gd name="connsiteY5" fmla="*/ 0 h 6863286"/>
              <a:gd name="connsiteX0" fmla="*/ 0 w 9149286"/>
              <a:gd name="connsiteY0" fmla="*/ 0 h 6863286"/>
              <a:gd name="connsiteX1" fmla="*/ 9144000 w 9149286"/>
              <a:gd name="connsiteY1" fmla="*/ 0 h 6863286"/>
              <a:gd name="connsiteX2" fmla="*/ 9149286 w 9149286"/>
              <a:gd name="connsiteY2" fmla="*/ 6210520 h 6863286"/>
              <a:gd name="connsiteX3" fmla="*/ 3499034 w 9149286"/>
              <a:gd name="connsiteY3" fmla="*/ 6863286 h 6863286"/>
              <a:gd name="connsiteX4" fmla="*/ 0 w 9149286"/>
              <a:gd name="connsiteY4" fmla="*/ 6858000 h 6863286"/>
              <a:gd name="connsiteX5" fmla="*/ 0 w 9149286"/>
              <a:gd name="connsiteY5" fmla="*/ 0 h 6863286"/>
              <a:gd name="connsiteX0" fmla="*/ 0 w 9144908"/>
              <a:gd name="connsiteY0" fmla="*/ 0 h 6863286"/>
              <a:gd name="connsiteX1" fmla="*/ 9144000 w 9144908"/>
              <a:gd name="connsiteY1" fmla="*/ 0 h 6863286"/>
              <a:gd name="connsiteX2" fmla="*/ 9142936 w 9144908"/>
              <a:gd name="connsiteY2" fmla="*/ 6194645 h 6863286"/>
              <a:gd name="connsiteX3" fmla="*/ 3499034 w 9144908"/>
              <a:gd name="connsiteY3" fmla="*/ 6863286 h 6863286"/>
              <a:gd name="connsiteX4" fmla="*/ 0 w 9144908"/>
              <a:gd name="connsiteY4" fmla="*/ 6858000 h 6863286"/>
              <a:gd name="connsiteX5" fmla="*/ 0 w 9144908"/>
              <a:gd name="connsiteY5" fmla="*/ 0 h 6863286"/>
              <a:gd name="connsiteX0" fmla="*/ 0 w 9144908"/>
              <a:gd name="connsiteY0" fmla="*/ 0 h 6860111"/>
              <a:gd name="connsiteX1" fmla="*/ 9144000 w 9144908"/>
              <a:gd name="connsiteY1" fmla="*/ 0 h 6860111"/>
              <a:gd name="connsiteX2" fmla="*/ 9142936 w 9144908"/>
              <a:gd name="connsiteY2" fmla="*/ 6194645 h 6860111"/>
              <a:gd name="connsiteX3" fmla="*/ 3470459 w 9144908"/>
              <a:gd name="connsiteY3" fmla="*/ 6860111 h 6860111"/>
              <a:gd name="connsiteX4" fmla="*/ 0 w 9144908"/>
              <a:gd name="connsiteY4" fmla="*/ 6858000 h 6860111"/>
              <a:gd name="connsiteX5" fmla="*/ 0 w 9144908"/>
              <a:gd name="connsiteY5" fmla="*/ 0 h 686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908" h="6860111">
                <a:moveTo>
                  <a:pt x="0" y="0"/>
                </a:moveTo>
                <a:lnTo>
                  <a:pt x="9144000" y="0"/>
                </a:lnTo>
                <a:cubicBezTo>
                  <a:pt x="9147524" y="2073697"/>
                  <a:pt x="9139412" y="4120948"/>
                  <a:pt x="9142936" y="6194645"/>
                </a:cubicBezTo>
                <a:lnTo>
                  <a:pt x="3470459" y="6860111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rtlCol="0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sv-SE" noProof="0"/>
              <a:t>Dra bilden till platshållaren eller klicka på ikonen för att lägga till den</a:t>
            </a:r>
            <a:endParaRPr lang="nn-NO" noProof="0"/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 rot="21120000">
            <a:off x="3435249" y="1025464"/>
            <a:ext cx="4587702" cy="1453748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3600" b="0">
                <a:latin typeface="Impact" panose="020B0806030902050204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nn-NO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4"/>
          </p:nvPr>
        </p:nvSpPr>
        <p:spPr>
          <a:xfrm>
            <a:off x="6780213" y="6364288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F37991-7B03-4540-B56D-89D25DB7C88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8684119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och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5431068" y="2505620"/>
            <a:ext cx="3323465" cy="335789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nn-NO"/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5422601" y="1338890"/>
            <a:ext cx="3323465" cy="77513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ct val="80000"/>
              </a:lnSpc>
              <a:spcBef>
                <a:spcPts val="672"/>
              </a:spcBef>
              <a:defRPr/>
            </a:lvl1pPr>
          </a:lstStyle>
          <a:p>
            <a:r>
              <a:rPr lang="sv-SE"/>
              <a:t>Klicka här för att ändra format</a:t>
            </a:r>
            <a:endParaRPr lang="nn-NO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4"/>
          </p:nvPr>
        </p:nvSpPr>
        <p:spPr>
          <a:xfrm>
            <a:off x="0" y="-8466"/>
            <a:ext cx="5224463" cy="6866466"/>
          </a:xfrm>
          <a:custGeom>
            <a:avLst/>
            <a:gdLst>
              <a:gd name="connsiteX0" fmla="*/ 0 w 5224463"/>
              <a:gd name="connsiteY0" fmla="*/ 0 h 6858000"/>
              <a:gd name="connsiteX1" fmla="*/ 5224463 w 5224463"/>
              <a:gd name="connsiteY1" fmla="*/ 0 h 6858000"/>
              <a:gd name="connsiteX2" fmla="*/ 5224463 w 5224463"/>
              <a:gd name="connsiteY2" fmla="*/ 6858000 h 6858000"/>
              <a:gd name="connsiteX3" fmla="*/ 0 w 5224463"/>
              <a:gd name="connsiteY3" fmla="*/ 6858000 h 6858000"/>
              <a:gd name="connsiteX4" fmla="*/ 0 w 5224463"/>
              <a:gd name="connsiteY4" fmla="*/ 0 h 6858000"/>
              <a:gd name="connsiteX0" fmla="*/ 0 w 5224463"/>
              <a:gd name="connsiteY0" fmla="*/ 8466 h 6866466"/>
              <a:gd name="connsiteX1" fmla="*/ 4377796 w 5224463"/>
              <a:gd name="connsiteY1" fmla="*/ 0 h 6866466"/>
              <a:gd name="connsiteX2" fmla="*/ 5224463 w 5224463"/>
              <a:gd name="connsiteY2" fmla="*/ 6866466 h 6866466"/>
              <a:gd name="connsiteX3" fmla="*/ 0 w 5224463"/>
              <a:gd name="connsiteY3" fmla="*/ 6866466 h 6866466"/>
              <a:gd name="connsiteX4" fmla="*/ 0 w 5224463"/>
              <a:gd name="connsiteY4" fmla="*/ 8466 h 686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4463" h="6866466">
                <a:moveTo>
                  <a:pt x="0" y="8466"/>
                </a:moveTo>
                <a:lnTo>
                  <a:pt x="4377796" y="0"/>
                </a:lnTo>
                <a:lnTo>
                  <a:pt x="5224463" y="6866466"/>
                </a:lnTo>
                <a:lnTo>
                  <a:pt x="0" y="6866466"/>
                </a:lnTo>
                <a:lnTo>
                  <a:pt x="0" y="8466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tIns="2124000" rtlCol="0">
            <a:no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sv-SE" noProof="0"/>
              <a:t>Dra bilden till platshållaren eller klicka på ikonen för att lägga till den</a:t>
            </a:r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2812340113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9" descr="bakgrunder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95" b="29298"/>
          <a:stretch>
            <a:fillRect/>
          </a:stretch>
        </p:blipFill>
        <p:spPr bwMode="auto">
          <a:xfrm>
            <a:off x="0" y="6122988"/>
            <a:ext cx="91440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1291499" y="1253951"/>
            <a:ext cx="6685689" cy="88524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sv-SE"/>
              <a:t>Klicka här för att ändra format</a:t>
            </a:r>
            <a:endParaRPr lang="nn-NO"/>
          </a:p>
        </p:txBody>
      </p:sp>
      <p:sp>
        <p:nvSpPr>
          <p:cNvPr id="11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1291499" y="2547955"/>
            <a:ext cx="3809007" cy="335789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nn-NO"/>
          </a:p>
        </p:txBody>
      </p:sp>
      <p:sp>
        <p:nvSpPr>
          <p:cNvPr id="12" name="Platshållare för bild 2"/>
          <p:cNvSpPr>
            <a:spLocks noGrp="1"/>
          </p:cNvSpPr>
          <p:nvPr>
            <p:ph type="pic" sz="quarter" idx="14"/>
          </p:nvPr>
        </p:nvSpPr>
        <p:spPr>
          <a:xfrm>
            <a:off x="5307013" y="2622550"/>
            <a:ext cx="2670175" cy="2430463"/>
          </a:xfr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noProof="0"/>
              <a:t>Dra bilden till platshållaren eller klicka på ikonen för att lägga till den</a:t>
            </a:r>
            <a:endParaRPr lang="nn-NO" noProof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5"/>
          </p:nvPr>
        </p:nvSpPr>
        <p:spPr>
          <a:xfrm>
            <a:off x="6780213" y="6364288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9AD7A9-BE3D-BF48-A243-33FC7A5CF52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0463826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9" descr="bakgrunder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95" b="29298"/>
          <a:stretch>
            <a:fillRect/>
          </a:stretch>
        </p:blipFill>
        <p:spPr bwMode="auto">
          <a:xfrm>
            <a:off x="0" y="6122988"/>
            <a:ext cx="91440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4285627" y="2547955"/>
            <a:ext cx="3809007" cy="335789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nn-NO"/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1291499" y="1253951"/>
            <a:ext cx="6685689" cy="88524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sv-SE"/>
              <a:t>Klicka här för att ändra format</a:t>
            </a:r>
            <a:endParaRPr lang="nn-NO"/>
          </a:p>
        </p:txBody>
      </p:sp>
      <p:sp>
        <p:nvSpPr>
          <p:cNvPr id="12" name="Platshållare för bild 2"/>
          <p:cNvSpPr>
            <a:spLocks noGrp="1"/>
          </p:cNvSpPr>
          <p:nvPr>
            <p:ph type="pic" sz="quarter" idx="14"/>
          </p:nvPr>
        </p:nvSpPr>
        <p:spPr>
          <a:xfrm>
            <a:off x="1291499" y="2622550"/>
            <a:ext cx="2670175" cy="2430463"/>
          </a:xfr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noProof="0"/>
              <a:t>Dra bilden till platshållaren eller klicka på ikonen för att lägga till den</a:t>
            </a:r>
            <a:endParaRPr lang="nn-NO" noProof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5"/>
          </p:nvPr>
        </p:nvSpPr>
        <p:spPr>
          <a:xfrm>
            <a:off x="6780213" y="6364288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EC73C9-1F4D-4F44-ADCC-36A1C76D120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187199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an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9" descr="bakgrunder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10" descr="SPF_Logo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5" y="249238"/>
            <a:ext cx="77628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 rot="21240000">
            <a:off x="2043513" y="1808744"/>
            <a:ext cx="6475042" cy="278153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6000" b="0" cap="all" baseline="0">
                <a:latin typeface="Impact" panose="020B0806030902050204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66112006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9" descr="bakgrunder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t="63829"/>
          <a:stretch>
            <a:fillRect/>
          </a:stretch>
        </p:blipFill>
        <p:spPr bwMode="auto">
          <a:xfrm>
            <a:off x="0" y="0"/>
            <a:ext cx="91440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10" descr="bakgrunder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50"/>
          <a:stretch>
            <a:fillRect/>
          </a:stretch>
        </p:blipFill>
        <p:spPr bwMode="auto">
          <a:xfrm>
            <a:off x="0" y="2481263"/>
            <a:ext cx="9144000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11" descr="SPF_Logo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5" y="249238"/>
            <a:ext cx="77628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78915" y="3063289"/>
            <a:ext cx="6648681" cy="10305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0"/>
          </p:nvPr>
        </p:nvSpPr>
        <p:spPr>
          <a:xfrm>
            <a:off x="6780213" y="6364288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0143AE4-A513-4E12-8A3C-220465C5264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847455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9" descr="bakgrunder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02" b="29491"/>
          <a:stretch>
            <a:fillRect/>
          </a:stretch>
        </p:blipFill>
        <p:spPr bwMode="auto">
          <a:xfrm>
            <a:off x="0" y="6122988"/>
            <a:ext cx="91440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1291499" y="1253951"/>
            <a:ext cx="6778710" cy="88524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sv-SE"/>
              <a:t>Klicka här för att ändra format</a:t>
            </a:r>
            <a:endParaRPr lang="nn-NO"/>
          </a:p>
        </p:txBody>
      </p:sp>
      <p:sp>
        <p:nvSpPr>
          <p:cNvPr id="11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1291499" y="2547955"/>
            <a:ext cx="6778710" cy="335789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nn-NO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4"/>
          </p:nvPr>
        </p:nvSpPr>
        <p:spPr>
          <a:xfrm>
            <a:off x="6780213" y="6364288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A776D2C-45A6-401F-AD14-E4D467AA187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975170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9" descr="bakgrunder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02" b="29491"/>
          <a:stretch>
            <a:fillRect/>
          </a:stretch>
        </p:blipFill>
        <p:spPr bwMode="auto">
          <a:xfrm>
            <a:off x="0" y="6122988"/>
            <a:ext cx="91440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1291499" y="1337841"/>
            <a:ext cx="6778710" cy="72585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ct val="80000"/>
              </a:lnSpc>
              <a:spcBef>
                <a:spcPts val="672"/>
              </a:spcBef>
              <a:defRPr/>
            </a:lvl1pPr>
          </a:lstStyle>
          <a:p>
            <a:r>
              <a:rPr lang="sv-SE"/>
              <a:t>Klicka här för att ändra format</a:t>
            </a:r>
            <a:endParaRPr lang="nn-NO"/>
          </a:p>
        </p:txBody>
      </p:sp>
      <p:sp>
        <p:nvSpPr>
          <p:cNvPr id="11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1291499" y="2547955"/>
            <a:ext cx="6778710" cy="3357896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4"/>
          </p:nvPr>
        </p:nvSpPr>
        <p:spPr>
          <a:xfrm>
            <a:off x="6780213" y="6364288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B8D3699-01ED-499D-8D2F-5F55A718904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389205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9" descr="bakgrunder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95" b="29298"/>
          <a:stretch>
            <a:fillRect/>
          </a:stretch>
        </p:blipFill>
        <p:spPr bwMode="auto">
          <a:xfrm>
            <a:off x="0" y="6122988"/>
            <a:ext cx="91440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1291499" y="1253951"/>
            <a:ext cx="6778710" cy="81813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sv-SE"/>
              <a:t>Klicka här för att ändra format</a:t>
            </a:r>
            <a:endParaRPr lang="nn-NO"/>
          </a:p>
        </p:txBody>
      </p:sp>
      <p:sp>
        <p:nvSpPr>
          <p:cNvPr id="11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1291499" y="2547955"/>
            <a:ext cx="6778710" cy="335789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nn-NO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4"/>
          </p:nvPr>
        </p:nvSpPr>
        <p:spPr>
          <a:xfrm>
            <a:off x="6780213" y="6364288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03B3F15-98E0-418C-BE45-8BFC8105EF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675099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9" descr="bakgrunder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95" b="29298"/>
          <a:stretch>
            <a:fillRect/>
          </a:stretch>
        </p:blipFill>
        <p:spPr bwMode="auto">
          <a:xfrm>
            <a:off x="0" y="6122988"/>
            <a:ext cx="91440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1291499" y="1337841"/>
            <a:ext cx="6778710" cy="72585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ct val="80000"/>
              </a:lnSpc>
              <a:spcBef>
                <a:spcPts val="672"/>
              </a:spcBef>
              <a:defRPr/>
            </a:lvl1pPr>
          </a:lstStyle>
          <a:p>
            <a:r>
              <a:rPr lang="sv-SE"/>
              <a:t>Klicka här för att ändra format</a:t>
            </a:r>
            <a:endParaRPr lang="nn-NO"/>
          </a:p>
        </p:txBody>
      </p:sp>
      <p:sp>
        <p:nvSpPr>
          <p:cNvPr id="11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1291499" y="2547955"/>
            <a:ext cx="6778710" cy="3357896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4"/>
          </p:nvPr>
        </p:nvSpPr>
        <p:spPr>
          <a:xfrm>
            <a:off x="6780213" y="6364288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F59F456-2A10-4970-9DF7-E497BC52C16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083593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9" descr="SPF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5" y="249238"/>
            <a:ext cx="77628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bild 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144908" cy="6860111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110095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221091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221091 h 6858000"/>
              <a:gd name="connsiteX3" fmla="*/ 9144000 w 9144000"/>
              <a:gd name="connsiteY3" fmla="*/ 6858000 h 6858000"/>
              <a:gd name="connsiteX4" fmla="*/ 3499034 w 9144000"/>
              <a:gd name="connsiteY4" fmla="*/ 6855357 h 6858000"/>
              <a:gd name="connsiteX5" fmla="*/ 0 w 9144000"/>
              <a:gd name="connsiteY5" fmla="*/ 68580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221091 h 6858000"/>
              <a:gd name="connsiteX3" fmla="*/ 4883848 w 9144000"/>
              <a:gd name="connsiteY3" fmla="*/ 6773431 h 6858000"/>
              <a:gd name="connsiteX4" fmla="*/ 3499034 w 9144000"/>
              <a:gd name="connsiteY4" fmla="*/ 6855357 h 6858000"/>
              <a:gd name="connsiteX5" fmla="*/ 0 w 9144000"/>
              <a:gd name="connsiteY5" fmla="*/ 68580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221091 h 6858000"/>
              <a:gd name="connsiteX3" fmla="*/ 4883848 w 9144000"/>
              <a:gd name="connsiteY3" fmla="*/ 6773431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221091 h 6858000"/>
              <a:gd name="connsiteX3" fmla="*/ 3372181 w 9144000"/>
              <a:gd name="connsiteY3" fmla="*/ 6535582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926713"/>
              <a:gd name="connsiteX1" fmla="*/ 9144000 w 9144000"/>
              <a:gd name="connsiteY1" fmla="*/ 0 h 6926713"/>
              <a:gd name="connsiteX2" fmla="*/ 9144000 w 9144000"/>
              <a:gd name="connsiteY2" fmla="*/ 6221091 h 6926713"/>
              <a:gd name="connsiteX3" fmla="*/ 3472606 w 9144000"/>
              <a:gd name="connsiteY3" fmla="*/ 6926713 h 6926713"/>
              <a:gd name="connsiteX4" fmla="*/ 0 w 9144000"/>
              <a:gd name="connsiteY4" fmla="*/ 6858000 h 6926713"/>
              <a:gd name="connsiteX5" fmla="*/ 0 w 9144000"/>
              <a:gd name="connsiteY5" fmla="*/ 0 h 6926713"/>
              <a:gd name="connsiteX0" fmla="*/ 0 w 9144000"/>
              <a:gd name="connsiteY0" fmla="*/ 0 h 6863286"/>
              <a:gd name="connsiteX1" fmla="*/ 9144000 w 9144000"/>
              <a:gd name="connsiteY1" fmla="*/ 0 h 6863286"/>
              <a:gd name="connsiteX2" fmla="*/ 9144000 w 9144000"/>
              <a:gd name="connsiteY2" fmla="*/ 6221091 h 6863286"/>
              <a:gd name="connsiteX3" fmla="*/ 3499034 w 9144000"/>
              <a:gd name="connsiteY3" fmla="*/ 6863286 h 6863286"/>
              <a:gd name="connsiteX4" fmla="*/ 0 w 9144000"/>
              <a:gd name="connsiteY4" fmla="*/ 6858000 h 6863286"/>
              <a:gd name="connsiteX5" fmla="*/ 0 w 9144000"/>
              <a:gd name="connsiteY5" fmla="*/ 0 h 6863286"/>
              <a:gd name="connsiteX0" fmla="*/ 0 w 9154571"/>
              <a:gd name="connsiteY0" fmla="*/ 0 h 6863286"/>
              <a:gd name="connsiteX1" fmla="*/ 9144000 w 9154571"/>
              <a:gd name="connsiteY1" fmla="*/ 0 h 6863286"/>
              <a:gd name="connsiteX2" fmla="*/ 9154571 w 9154571"/>
              <a:gd name="connsiteY2" fmla="*/ 6221091 h 6863286"/>
              <a:gd name="connsiteX3" fmla="*/ 3499034 w 9154571"/>
              <a:gd name="connsiteY3" fmla="*/ 6863286 h 6863286"/>
              <a:gd name="connsiteX4" fmla="*/ 0 w 9154571"/>
              <a:gd name="connsiteY4" fmla="*/ 6858000 h 6863286"/>
              <a:gd name="connsiteX5" fmla="*/ 0 w 9154571"/>
              <a:gd name="connsiteY5" fmla="*/ 0 h 6863286"/>
              <a:gd name="connsiteX0" fmla="*/ 0 w 9149286"/>
              <a:gd name="connsiteY0" fmla="*/ 0 h 6863286"/>
              <a:gd name="connsiteX1" fmla="*/ 9144000 w 9149286"/>
              <a:gd name="connsiteY1" fmla="*/ 0 h 6863286"/>
              <a:gd name="connsiteX2" fmla="*/ 9149286 w 9149286"/>
              <a:gd name="connsiteY2" fmla="*/ 6210520 h 6863286"/>
              <a:gd name="connsiteX3" fmla="*/ 3499034 w 9149286"/>
              <a:gd name="connsiteY3" fmla="*/ 6863286 h 6863286"/>
              <a:gd name="connsiteX4" fmla="*/ 0 w 9149286"/>
              <a:gd name="connsiteY4" fmla="*/ 6858000 h 6863286"/>
              <a:gd name="connsiteX5" fmla="*/ 0 w 9149286"/>
              <a:gd name="connsiteY5" fmla="*/ 0 h 6863286"/>
              <a:gd name="connsiteX0" fmla="*/ 0 w 9144908"/>
              <a:gd name="connsiteY0" fmla="*/ 0 h 6863286"/>
              <a:gd name="connsiteX1" fmla="*/ 9144000 w 9144908"/>
              <a:gd name="connsiteY1" fmla="*/ 0 h 6863286"/>
              <a:gd name="connsiteX2" fmla="*/ 9142936 w 9144908"/>
              <a:gd name="connsiteY2" fmla="*/ 6194645 h 6863286"/>
              <a:gd name="connsiteX3" fmla="*/ 3499034 w 9144908"/>
              <a:gd name="connsiteY3" fmla="*/ 6863286 h 6863286"/>
              <a:gd name="connsiteX4" fmla="*/ 0 w 9144908"/>
              <a:gd name="connsiteY4" fmla="*/ 6858000 h 6863286"/>
              <a:gd name="connsiteX5" fmla="*/ 0 w 9144908"/>
              <a:gd name="connsiteY5" fmla="*/ 0 h 6863286"/>
              <a:gd name="connsiteX0" fmla="*/ 0 w 9144908"/>
              <a:gd name="connsiteY0" fmla="*/ 0 h 6860111"/>
              <a:gd name="connsiteX1" fmla="*/ 9144000 w 9144908"/>
              <a:gd name="connsiteY1" fmla="*/ 0 h 6860111"/>
              <a:gd name="connsiteX2" fmla="*/ 9142936 w 9144908"/>
              <a:gd name="connsiteY2" fmla="*/ 6194645 h 6860111"/>
              <a:gd name="connsiteX3" fmla="*/ 3470459 w 9144908"/>
              <a:gd name="connsiteY3" fmla="*/ 6860111 h 6860111"/>
              <a:gd name="connsiteX4" fmla="*/ 0 w 9144908"/>
              <a:gd name="connsiteY4" fmla="*/ 6858000 h 6860111"/>
              <a:gd name="connsiteX5" fmla="*/ 0 w 9144908"/>
              <a:gd name="connsiteY5" fmla="*/ 0 h 686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908" h="6860111">
                <a:moveTo>
                  <a:pt x="0" y="0"/>
                </a:moveTo>
                <a:lnTo>
                  <a:pt x="9144000" y="0"/>
                </a:lnTo>
                <a:cubicBezTo>
                  <a:pt x="9147524" y="2073697"/>
                  <a:pt x="9139412" y="4120948"/>
                  <a:pt x="9142936" y="6194645"/>
                </a:cubicBezTo>
                <a:lnTo>
                  <a:pt x="3470459" y="6860111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rtlCol="0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nn-NO" noProof="0"/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 rot="21120000">
            <a:off x="3435249" y="1025464"/>
            <a:ext cx="4587702" cy="1453748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3600" b="0">
                <a:latin typeface="Impact" panose="020B0806030902050204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nn-NO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4"/>
          </p:nvPr>
        </p:nvSpPr>
        <p:spPr>
          <a:xfrm>
            <a:off x="6780213" y="6364288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E2BC84D-0BAD-411D-814B-E67437FB17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493140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8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1292225" y="1254125"/>
            <a:ext cx="6778625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  <a:endParaRPr lang="nn-NO" altLang="sv-SE"/>
          </a:p>
        </p:txBody>
      </p:sp>
      <p:sp>
        <p:nvSpPr>
          <p:cNvPr id="1029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1292225" y="2547938"/>
            <a:ext cx="6778625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  <a:endParaRPr lang="nn-NO" altLang="sv-SE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826375" y="6473825"/>
            <a:ext cx="1087438" cy="1698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A12874D-68CD-4025-8C81-0D34A40030C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1031" name="Bildobjekt 8" descr="SPF_Logo_RGB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5" y="249238"/>
            <a:ext cx="77628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ransition spd="med">
    <p:fade/>
  </p:transition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anose="020B0604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anose="020B0604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anose="020B0604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anose="020B0604020202020204" pitchFamily="34" charset="0"/>
        </a:defRPr>
      </a:lvl9pPr>
    </p:titleStyle>
    <p:bodyStyle>
      <a:lvl1pPr marL="342900" indent="-342900" algn="l" defTabSz="457200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lnSpc>
          <a:spcPct val="120000"/>
        </a:lnSpc>
        <a:spcBef>
          <a:spcPct val="0"/>
        </a:spcBef>
        <a:spcAft>
          <a:spcPct val="0"/>
        </a:spcAft>
        <a:buFont typeface="Roboto Lt"/>
        <a:buChar char="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lnSpc>
          <a:spcPct val="120000"/>
        </a:lnSpc>
        <a:spcBef>
          <a:spcPct val="0"/>
        </a:spcBef>
        <a:spcAft>
          <a:spcPct val="0"/>
        </a:spcAft>
        <a:buFont typeface="Roboto Lt"/>
        <a:buChar char="­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lnSpc>
          <a:spcPct val="120000"/>
        </a:lnSpc>
        <a:spcBef>
          <a:spcPct val="0"/>
        </a:spcBef>
        <a:spcAft>
          <a:spcPct val="0"/>
        </a:spcAft>
        <a:buFont typeface="Roboto Lt"/>
        <a:buChar char="­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lnSpc>
          <a:spcPct val="120000"/>
        </a:lnSpc>
        <a:spcBef>
          <a:spcPct val="0"/>
        </a:spcBef>
        <a:spcAft>
          <a:spcPct val="0"/>
        </a:spcAft>
        <a:buFont typeface="Roboto Lt"/>
        <a:buChar char="­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8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1292225" y="1254125"/>
            <a:ext cx="6778625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  <a:endParaRPr lang="nn-NO"/>
          </a:p>
        </p:txBody>
      </p:sp>
      <p:sp>
        <p:nvSpPr>
          <p:cNvPr id="1029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1292225" y="2547938"/>
            <a:ext cx="6778625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nn-NO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826375" y="6473825"/>
            <a:ext cx="1087438" cy="1698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/>
            </a:lvl1pPr>
          </a:lstStyle>
          <a:p>
            <a:pPr>
              <a:defRPr/>
            </a:pPr>
            <a:fld id="{14970C03-EA92-454C-8DF0-41E51CAB507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1031" name="Bildobjekt 8" descr="SPF_Logo_RGB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5" y="249238"/>
            <a:ext cx="77628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138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 spd="med">
    <p:fade/>
  </p:transition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accent1"/>
          </a:solidFill>
          <a:latin typeface="+mj-lt"/>
          <a:ea typeface="MS PGothic" pitchFamily="34" charset="-128"/>
          <a:cs typeface="MS PGothic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  <a:ea typeface="MS PGothic" pitchFamily="34" charset="-128"/>
          <a:cs typeface="MS P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  <a:ea typeface="MS PGothic" pitchFamily="34" charset="-128"/>
          <a:cs typeface="MS P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  <a:ea typeface="MS PGothic" pitchFamily="34" charset="-128"/>
          <a:cs typeface="MS P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  <a:ea typeface="MS PGothic" pitchFamily="34" charset="-128"/>
          <a:cs typeface="MS PGothic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9pPr>
    </p:titleStyle>
    <p:bodyStyle>
      <a:lvl1pPr marL="342900" indent="-342900" algn="l" defTabSz="45720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Roboto Lt" charset="0"/>
        <a:buChar char="­"/>
        <a:defRPr sz="16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Roboto Lt" charset="0"/>
        <a:buChar char="­"/>
        <a:defRPr sz="16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Roboto Lt" charset="0"/>
        <a:buChar char="­"/>
        <a:defRPr sz="16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Roboto Lt" charset="0"/>
        <a:buChar char="­"/>
        <a:defRPr sz="16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pf.skane@telia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spf.se/skanedistrikte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aq.spf-forening.se/" TargetMode="External"/><Relationship Id="rId2" Type="http://schemas.openxmlformats.org/officeDocument/2006/relationships/hyperlink" Target="http://www.spfseniorerna.se/utbildning2017" TargetMode="Externa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://www.spfseniorerna.se/distrikt/skanedistriktet/utbildning/hemsidor-och-medlemsregister/" TargetMode="External"/><Relationship Id="rId4" Type="http://schemas.openxmlformats.org/officeDocument/2006/relationships/hyperlink" Target="http://www.spf.se/skanedistriktet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miriam.spfseniorerna.se/SPF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 rot="21240000">
            <a:off x="2042458" y="1795669"/>
            <a:ext cx="6714470" cy="2782887"/>
          </a:xfrm>
        </p:spPr>
        <p:txBody>
          <a:bodyPr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>
                <a:solidFill>
                  <a:srgbClr val="219BD3"/>
                </a:solidFill>
                <a:latin typeface="Impact"/>
                <a:cs typeface="Impact"/>
              </a:rPr>
              <a:t>Miriam </a:t>
            </a:r>
            <a:br>
              <a:rPr lang="sv-SE" dirty="0">
                <a:solidFill>
                  <a:srgbClr val="219BD3"/>
                </a:solidFill>
                <a:latin typeface="Impact"/>
                <a:cs typeface="Impact"/>
              </a:rPr>
            </a:br>
            <a:r>
              <a:rPr lang="sv-SE" dirty="0">
                <a:solidFill>
                  <a:srgbClr val="219BD3"/>
                </a:solidFill>
                <a:latin typeface="Impact"/>
                <a:cs typeface="Impact"/>
              </a:rPr>
              <a:t>Hässleholm 170329</a:t>
            </a:r>
            <a:br>
              <a:rPr lang="sv-SE" dirty="0">
                <a:solidFill>
                  <a:srgbClr val="219BD3"/>
                </a:solidFill>
                <a:latin typeface="Impact"/>
                <a:cs typeface="Impact"/>
              </a:rPr>
            </a:br>
            <a:endParaRPr lang="nn-NO" dirty="0"/>
          </a:p>
        </p:txBody>
      </p:sp>
      <p:sp>
        <p:nvSpPr>
          <p:cNvPr id="16387" name="Rectangle 1028"/>
          <p:cNvSpPr>
            <a:spLocks noChangeArrowheads="1"/>
          </p:cNvSpPr>
          <p:nvPr/>
        </p:nvSpPr>
        <p:spPr bwMode="auto">
          <a:xfrm>
            <a:off x="8599488" y="6424613"/>
            <a:ext cx="312737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b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F71FF4DD-65C1-4216-8236-4AC929841B69}" type="slidenum">
              <a:rPr lang="en-GB" altLang="sv-SE" sz="900">
                <a:cs typeface="Arial" panose="020B0604020202020204" pitchFamily="34" charset="0"/>
              </a:rPr>
              <a:pPr algn="r">
                <a:spcBef>
                  <a:spcPct val="50000"/>
                </a:spcBef>
              </a:pPr>
              <a:t>1</a:t>
            </a:fld>
            <a:endParaRPr lang="en-GB" altLang="sv-SE" sz="900" b="1">
              <a:cs typeface="Arial" panose="020B0604020202020204" pitchFamily="34" charset="0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4885899" y="4517409"/>
            <a:ext cx="41625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SPF Seniorerna </a:t>
            </a:r>
            <a:r>
              <a:rPr lang="sv-SE" dirty="0" err="1"/>
              <a:t>Skånedistriket</a:t>
            </a:r>
            <a:endParaRPr lang="sv-SE" dirty="0"/>
          </a:p>
          <a:p>
            <a:r>
              <a:rPr lang="sv-SE" dirty="0">
                <a:hlinkClick r:id="rId3"/>
              </a:rPr>
              <a:t>spf.skane@telia.com</a:t>
            </a:r>
            <a:endParaRPr lang="sv-SE" dirty="0"/>
          </a:p>
          <a:p>
            <a:r>
              <a:rPr lang="sv-SE" dirty="0"/>
              <a:t>0413-291 14 </a:t>
            </a:r>
            <a:r>
              <a:rPr lang="sv-SE" dirty="0" err="1"/>
              <a:t>Månd-torsd</a:t>
            </a:r>
            <a:r>
              <a:rPr lang="sv-SE" dirty="0"/>
              <a:t> 9-12</a:t>
            </a:r>
          </a:p>
          <a:p>
            <a:endParaRPr lang="sv-SE" dirty="0"/>
          </a:p>
          <a:p>
            <a:r>
              <a:rPr lang="sv-SE" dirty="0">
                <a:hlinkClick r:id="rId4"/>
              </a:rPr>
              <a:t>www.spf.se/skanedistriktet</a:t>
            </a:r>
            <a:endParaRPr lang="sv-SE" dirty="0"/>
          </a:p>
          <a:p>
            <a:endParaRPr lang="sv-SE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91499" y="1253951"/>
            <a:ext cx="6778710" cy="615792"/>
          </a:xfrm>
        </p:spPr>
        <p:txBody>
          <a:bodyPr/>
          <a:lstStyle/>
          <a:p>
            <a:r>
              <a:rPr lang="sv-SE" dirty="0"/>
              <a:t>Om funktionerna på Mina Sidor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1291499" y="3014998"/>
            <a:ext cx="7129170" cy="2665490"/>
          </a:xfrm>
        </p:spPr>
        <p:txBody>
          <a:bodyPr/>
          <a:lstStyle/>
          <a:p>
            <a:r>
              <a:rPr lang="sv-SE" dirty="0"/>
              <a:t>Rekommenderar inte byte av lösenord just nu!!</a:t>
            </a:r>
          </a:p>
          <a:p>
            <a:r>
              <a:rPr lang="sv-SE" dirty="0"/>
              <a:t>Aktiviteter – Arrangemang som jag är anmäld till</a:t>
            </a:r>
          </a:p>
          <a:p>
            <a:r>
              <a:rPr lang="sv-SE" dirty="0"/>
              <a:t>Öppna intranätet – Lösenord: </a:t>
            </a:r>
            <a:r>
              <a:rPr lang="sv-SE" dirty="0" err="1"/>
              <a:t>miriam</a:t>
            </a:r>
            <a:endParaRPr lang="sv-SE" dirty="0"/>
          </a:p>
          <a:p>
            <a:r>
              <a:rPr lang="sv-SE" dirty="0"/>
              <a:t>Öppna webbverktyget – Kräver normalt inte ny inloggning</a:t>
            </a:r>
          </a:p>
          <a:p>
            <a:r>
              <a:rPr lang="sv-SE" dirty="0"/>
              <a:t>Öppna medlemsregistret – Kräver speciella inloggningsuppgifter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81A1DF5-C8D0-F54E-823D-68A86AA9FA2C}" type="slidenum">
              <a:rPr lang="sv-SE" smtClean="0"/>
              <a:pPr>
                <a:defRPr/>
              </a:pPr>
              <a:t>10</a:t>
            </a:fld>
            <a:endParaRPr lang="sv-SE"/>
          </a:p>
        </p:txBody>
      </p:sp>
      <p:sp>
        <p:nvSpPr>
          <p:cNvPr id="5" name="textruta 4"/>
          <p:cNvSpPr txBox="1"/>
          <p:nvPr/>
        </p:nvSpPr>
        <p:spPr>
          <a:xfrm>
            <a:off x="1291499" y="1775796"/>
            <a:ext cx="5000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Funktionerna beror på vilka uppdrag/behörigheter man har</a:t>
            </a:r>
          </a:p>
        </p:txBody>
      </p:sp>
    </p:spTree>
    <p:extLst>
      <p:ext uri="{BB962C8B-B14F-4D97-AF65-F5344CB8AC3E}">
        <p14:creationId xmlns:p14="http://schemas.microsoft.com/office/powerpoint/2010/main" val="330000460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303" y="290539"/>
            <a:ext cx="6778710" cy="885242"/>
          </a:xfrm>
        </p:spPr>
        <p:txBody>
          <a:bodyPr/>
          <a:lstStyle/>
          <a:p>
            <a:r>
              <a:rPr lang="sv-SE" dirty="0"/>
              <a:t>Arrangemang som läggs i Eventmodulen hamnar i kalendern</a:t>
            </a: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57102" y="1665027"/>
            <a:ext cx="8656711" cy="4699261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81A1DF5-C8D0-F54E-823D-68A86AA9FA2C}" type="slidenum">
              <a:rPr lang="sv-SE" smtClean="0"/>
              <a:pPr>
                <a:defRPr/>
              </a:pPr>
              <a:t>11</a:t>
            </a:fld>
            <a:endParaRPr lang="sv-SE"/>
          </a:p>
        </p:txBody>
      </p:sp>
      <p:cxnSp>
        <p:nvCxnSpPr>
          <p:cNvPr id="7" name="Rak pilkoppling 6"/>
          <p:cNvCxnSpPr/>
          <p:nvPr/>
        </p:nvCxnSpPr>
        <p:spPr>
          <a:xfrm flipH="1" flipV="1">
            <a:off x="4244454" y="2838734"/>
            <a:ext cx="2156346" cy="982639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k pilkoppling 8"/>
          <p:cNvCxnSpPr/>
          <p:nvPr/>
        </p:nvCxnSpPr>
        <p:spPr>
          <a:xfrm flipV="1">
            <a:off x="409433" y="5363570"/>
            <a:ext cx="341194" cy="1255594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210346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91499" y="367066"/>
            <a:ext cx="6778710" cy="885242"/>
          </a:xfrm>
        </p:spPr>
        <p:txBody>
          <a:bodyPr/>
          <a:lstStyle/>
          <a:p>
            <a:r>
              <a:rPr lang="sv-SE" dirty="0"/>
              <a:t>Mina aktiviteter</a:t>
            </a: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5752" y="1078173"/>
            <a:ext cx="8800643" cy="5063320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81A1DF5-C8D0-F54E-823D-68A86AA9FA2C}" type="slidenum">
              <a:rPr lang="sv-SE" smtClean="0"/>
              <a:pPr>
                <a:defRPr/>
              </a:pPr>
              <a:t>12</a:t>
            </a:fld>
            <a:endParaRPr lang="sv-SE"/>
          </a:p>
        </p:txBody>
      </p:sp>
      <p:cxnSp>
        <p:nvCxnSpPr>
          <p:cNvPr id="7" name="Rak pilkoppling 6"/>
          <p:cNvCxnSpPr/>
          <p:nvPr/>
        </p:nvCxnSpPr>
        <p:spPr>
          <a:xfrm flipH="1" flipV="1">
            <a:off x="1501254" y="4299045"/>
            <a:ext cx="1282889" cy="1037230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ak pilkoppling 7"/>
          <p:cNvCxnSpPr/>
          <p:nvPr/>
        </p:nvCxnSpPr>
        <p:spPr>
          <a:xfrm flipH="1" flipV="1">
            <a:off x="6564124" y="3835021"/>
            <a:ext cx="1282889" cy="1037230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k pilkoppling 8"/>
          <p:cNvCxnSpPr/>
          <p:nvPr/>
        </p:nvCxnSpPr>
        <p:spPr>
          <a:xfrm flipH="1" flipV="1">
            <a:off x="7653506" y="1738446"/>
            <a:ext cx="1282889" cy="1037230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865582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303" y="368709"/>
            <a:ext cx="6778710" cy="885242"/>
          </a:xfrm>
        </p:spPr>
        <p:txBody>
          <a:bodyPr/>
          <a:lstStyle/>
          <a:p>
            <a:r>
              <a:rPr lang="sv-SE" dirty="0"/>
              <a:t>Event-modulen i Miriam</a:t>
            </a: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7289" y="941696"/>
            <a:ext cx="8804314" cy="4963805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81A1DF5-C8D0-F54E-823D-68A86AA9FA2C}" type="slidenum">
              <a:rPr lang="sv-SE" smtClean="0"/>
              <a:pPr>
                <a:defRPr/>
              </a:pPr>
              <a:t>13</a:t>
            </a:fld>
            <a:endParaRPr lang="sv-SE"/>
          </a:p>
        </p:txBody>
      </p:sp>
      <p:cxnSp>
        <p:nvCxnSpPr>
          <p:cNvPr id="7" name="Rak pilkoppling 6"/>
          <p:cNvCxnSpPr/>
          <p:nvPr/>
        </p:nvCxnSpPr>
        <p:spPr>
          <a:xfrm>
            <a:off x="491319" y="477672"/>
            <a:ext cx="2374711" cy="655092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k pilkoppling 8"/>
          <p:cNvCxnSpPr/>
          <p:nvPr/>
        </p:nvCxnSpPr>
        <p:spPr>
          <a:xfrm flipH="1" flipV="1">
            <a:off x="4954137" y="2210937"/>
            <a:ext cx="1282890" cy="968991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ruta 9"/>
          <p:cNvSpPr txBox="1"/>
          <p:nvPr/>
        </p:nvSpPr>
        <p:spPr>
          <a:xfrm>
            <a:off x="177289" y="2858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1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6285290" y="30723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3386834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50305" y="367066"/>
            <a:ext cx="6778710" cy="885242"/>
          </a:xfrm>
        </p:spPr>
        <p:txBody>
          <a:bodyPr/>
          <a:lstStyle/>
          <a:p>
            <a:r>
              <a:rPr lang="sv-SE" dirty="0"/>
              <a:t>Event-modulen i Miriam</a:t>
            </a: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55330" y="1009935"/>
            <a:ext cx="8658483" cy="5711138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81A1DF5-C8D0-F54E-823D-68A86AA9FA2C}" type="slidenum">
              <a:rPr lang="sv-SE" smtClean="0"/>
              <a:pPr>
                <a:defRPr/>
              </a:pPr>
              <a:t>14</a:t>
            </a:fld>
            <a:endParaRPr lang="sv-SE"/>
          </a:p>
        </p:txBody>
      </p:sp>
      <p:cxnSp>
        <p:nvCxnSpPr>
          <p:cNvPr id="10" name="Rak pilkoppling 9"/>
          <p:cNvCxnSpPr/>
          <p:nvPr/>
        </p:nvCxnSpPr>
        <p:spPr>
          <a:xfrm flipH="1">
            <a:off x="1760561" y="3207224"/>
            <a:ext cx="1569493" cy="682388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ruta 12"/>
          <p:cNvSpPr txBox="1"/>
          <p:nvPr/>
        </p:nvSpPr>
        <p:spPr>
          <a:xfrm>
            <a:off x="6168789" y="3780430"/>
            <a:ext cx="24975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/>
              <a:t>Event är typ en ”mapp” med eventtillfällen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/>
              <a:t>Eventtillfällen är det man anmäler sig till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3452884" y="2878836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3 Klicka på event</a:t>
            </a:r>
          </a:p>
        </p:txBody>
      </p:sp>
    </p:spTree>
    <p:extLst>
      <p:ext uri="{BB962C8B-B14F-4D97-AF65-F5344CB8AC3E}">
        <p14:creationId xmlns:p14="http://schemas.microsoft.com/office/powerpoint/2010/main" val="2264965959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68669" y="368709"/>
            <a:ext cx="6778710" cy="885242"/>
          </a:xfrm>
        </p:spPr>
        <p:txBody>
          <a:bodyPr/>
          <a:lstStyle/>
          <a:p>
            <a:r>
              <a:rPr lang="sv-SE" dirty="0"/>
              <a:t>Här finns 4 </a:t>
            </a:r>
            <a:r>
              <a:rPr lang="sv-SE" dirty="0" err="1"/>
              <a:t>Event”mappar</a:t>
            </a:r>
            <a:r>
              <a:rPr lang="sv-SE" dirty="0"/>
              <a:t>” skapade</a:t>
            </a: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8726" y="1078173"/>
            <a:ext cx="8887577" cy="4744484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81A1DF5-C8D0-F54E-823D-68A86AA9FA2C}" type="slidenum">
              <a:rPr lang="sv-SE" smtClean="0"/>
              <a:pPr>
                <a:defRPr/>
              </a:pPr>
              <a:t>15</a:t>
            </a:fld>
            <a:endParaRPr lang="sv-SE"/>
          </a:p>
        </p:txBody>
      </p:sp>
      <p:cxnSp>
        <p:nvCxnSpPr>
          <p:cNvPr id="7" name="Rak pilkoppling 6"/>
          <p:cNvCxnSpPr/>
          <p:nvPr/>
        </p:nvCxnSpPr>
        <p:spPr>
          <a:xfrm flipH="1" flipV="1">
            <a:off x="846161" y="2101755"/>
            <a:ext cx="2688609" cy="3835021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ruta 7"/>
          <p:cNvSpPr txBox="1"/>
          <p:nvPr/>
        </p:nvSpPr>
        <p:spPr>
          <a:xfrm>
            <a:off x="2442689" y="5994956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Klicka för att skapa en ny mapp/Event</a:t>
            </a:r>
          </a:p>
        </p:txBody>
      </p:sp>
    </p:spTree>
    <p:extLst>
      <p:ext uri="{BB962C8B-B14F-4D97-AF65-F5344CB8AC3E}">
        <p14:creationId xmlns:p14="http://schemas.microsoft.com/office/powerpoint/2010/main" val="2622449244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77922" y="216008"/>
            <a:ext cx="6946711" cy="6166964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81A1DF5-C8D0-F54E-823D-68A86AA9FA2C}" type="slidenum">
              <a:rPr lang="sv-SE" smtClean="0"/>
              <a:pPr>
                <a:defRPr/>
              </a:pPr>
              <a:t>16</a:t>
            </a:fld>
            <a:endParaRPr lang="sv-SE"/>
          </a:p>
        </p:txBody>
      </p:sp>
      <p:cxnSp>
        <p:nvCxnSpPr>
          <p:cNvPr id="7" name="Rak pilkoppling 6"/>
          <p:cNvCxnSpPr/>
          <p:nvPr/>
        </p:nvCxnSpPr>
        <p:spPr>
          <a:xfrm flipH="1">
            <a:off x="1624084" y="1460310"/>
            <a:ext cx="2920620" cy="764275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k pilkoppling 8"/>
          <p:cNvCxnSpPr/>
          <p:nvPr/>
        </p:nvCxnSpPr>
        <p:spPr>
          <a:xfrm flipH="1">
            <a:off x="2470245" y="1460310"/>
            <a:ext cx="2074459" cy="1187356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ruta 9"/>
          <p:cNvSpPr txBox="1"/>
          <p:nvPr/>
        </p:nvSpPr>
        <p:spPr>
          <a:xfrm>
            <a:off x="4899546" y="1296537"/>
            <a:ext cx="36215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* innebär tvingande</a:t>
            </a:r>
          </a:p>
          <a:p>
            <a:r>
              <a:rPr lang="sv-SE" dirty="0">
                <a:solidFill>
                  <a:srgbClr val="FF0000"/>
                </a:solidFill>
              </a:rPr>
              <a:t>Välj ett övergripande namn</a:t>
            </a:r>
          </a:p>
          <a:p>
            <a:r>
              <a:rPr lang="sv-SE" dirty="0">
                <a:solidFill>
                  <a:srgbClr val="FF0000"/>
                </a:solidFill>
              </a:rPr>
              <a:t>Organisationsenhet är er förening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4899546" y="3289110"/>
            <a:ext cx="33846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När Eventet sparats kan man börja skapa eventtillfällen.</a:t>
            </a:r>
          </a:p>
          <a:p>
            <a:endParaRPr lang="sv-SE" b="1" dirty="0"/>
          </a:p>
          <a:p>
            <a:r>
              <a:rPr lang="sv-SE" b="1" dirty="0"/>
              <a:t>Efter man sparat öppnas ett plus till höger vid Eventtillfälle.</a:t>
            </a:r>
          </a:p>
        </p:txBody>
      </p:sp>
      <p:cxnSp>
        <p:nvCxnSpPr>
          <p:cNvPr id="13" name="Rak pilkoppling 12"/>
          <p:cNvCxnSpPr/>
          <p:nvPr/>
        </p:nvCxnSpPr>
        <p:spPr>
          <a:xfrm flipH="1" flipV="1">
            <a:off x="1351128" y="846161"/>
            <a:ext cx="3657600" cy="2320120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Bildobjekt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962" y="5258653"/>
            <a:ext cx="933450" cy="571500"/>
          </a:xfrm>
          <a:prstGeom prst="rect">
            <a:avLst/>
          </a:prstGeom>
        </p:spPr>
      </p:pic>
      <p:cxnSp>
        <p:nvCxnSpPr>
          <p:cNvPr id="16" name="Rak pilkoppling 15"/>
          <p:cNvCxnSpPr/>
          <p:nvPr/>
        </p:nvCxnSpPr>
        <p:spPr>
          <a:xfrm>
            <a:off x="6626901" y="4912212"/>
            <a:ext cx="661003" cy="632191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465689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58300" y="248623"/>
            <a:ext cx="5273424" cy="885242"/>
          </a:xfrm>
        </p:spPr>
        <p:txBody>
          <a:bodyPr/>
          <a:lstStyle/>
          <a:p>
            <a:r>
              <a:rPr lang="sv-SE" dirty="0"/>
              <a:t>Flera skapade Event-tillfällen</a:t>
            </a:r>
            <a:br>
              <a:rPr lang="sv-SE" dirty="0"/>
            </a:br>
            <a:r>
              <a:rPr lang="sv-SE" dirty="0"/>
              <a:t>under en ”Event-mapp”</a:t>
            </a: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7176" y="3329353"/>
            <a:ext cx="8926147" cy="2907323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81A1DF5-C8D0-F54E-823D-68A86AA9FA2C}" type="slidenum">
              <a:rPr lang="sv-SE" smtClean="0"/>
              <a:pPr>
                <a:defRPr/>
              </a:pPr>
              <a:t>17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76" y="1138090"/>
            <a:ext cx="3784149" cy="220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69481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785" y="353418"/>
            <a:ext cx="7674423" cy="629221"/>
          </a:xfrm>
        </p:spPr>
        <p:txBody>
          <a:bodyPr/>
          <a:lstStyle/>
          <a:p>
            <a:r>
              <a:rPr lang="sv-SE" dirty="0"/>
              <a:t>Ex i ett befintligt Eventtillfälle/ Arrangemang</a:t>
            </a: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3773" y="703999"/>
            <a:ext cx="7424381" cy="6040107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81A1DF5-C8D0-F54E-823D-68A86AA9FA2C}" type="slidenum">
              <a:rPr lang="sv-SE" smtClean="0"/>
              <a:pPr>
                <a:defRPr/>
              </a:pPr>
              <a:t>18</a:t>
            </a:fld>
            <a:endParaRPr lang="sv-SE"/>
          </a:p>
        </p:txBody>
      </p:sp>
      <p:cxnSp>
        <p:nvCxnSpPr>
          <p:cNvPr id="7" name="Rak pilkoppling 6"/>
          <p:cNvCxnSpPr/>
          <p:nvPr/>
        </p:nvCxnSpPr>
        <p:spPr>
          <a:xfrm flipH="1">
            <a:off x="1201003" y="1610436"/>
            <a:ext cx="6523630" cy="1132764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k pilkoppling 8"/>
          <p:cNvCxnSpPr/>
          <p:nvPr/>
        </p:nvCxnSpPr>
        <p:spPr>
          <a:xfrm flipH="1">
            <a:off x="4899546" y="1610436"/>
            <a:ext cx="2825087" cy="1282889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ak pilkoppling 10"/>
          <p:cNvCxnSpPr/>
          <p:nvPr/>
        </p:nvCxnSpPr>
        <p:spPr>
          <a:xfrm flipH="1">
            <a:off x="7069540" y="1610436"/>
            <a:ext cx="655093" cy="1282889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ruta 11"/>
          <p:cNvSpPr txBox="1"/>
          <p:nvPr/>
        </p:nvSpPr>
        <p:spPr>
          <a:xfrm>
            <a:off x="7724633" y="1365552"/>
            <a:ext cx="14193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Fönster består av 3 sektioner</a:t>
            </a:r>
          </a:p>
          <a:p>
            <a:endParaRPr lang="sv-SE" b="1" dirty="0"/>
          </a:p>
          <a:p>
            <a:r>
              <a:rPr lang="sv-SE" b="1" dirty="0"/>
              <a:t>Det högra bry vi oss inte om nu/idag</a:t>
            </a:r>
          </a:p>
        </p:txBody>
      </p:sp>
      <p:cxnSp>
        <p:nvCxnSpPr>
          <p:cNvPr id="14" name="Rak pilkoppling 13"/>
          <p:cNvCxnSpPr/>
          <p:nvPr/>
        </p:nvCxnSpPr>
        <p:spPr>
          <a:xfrm flipH="1" flipV="1">
            <a:off x="4899546" y="3724052"/>
            <a:ext cx="1412543" cy="984426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ruta 14"/>
          <p:cNvSpPr txBox="1"/>
          <p:nvPr/>
        </p:nvSpPr>
        <p:spPr>
          <a:xfrm>
            <a:off x="6312089" y="4708478"/>
            <a:ext cx="2903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I mitten ligger formuläret</a:t>
            </a:r>
          </a:p>
          <a:p>
            <a:r>
              <a:rPr lang="sv-SE" b="1" dirty="0">
                <a:solidFill>
                  <a:srgbClr val="FF0000"/>
                </a:solidFill>
              </a:rPr>
              <a:t>* Är tvingande fält</a:t>
            </a:r>
          </a:p>
        </p:txBody>
      </p:sp>
    </p:spTree>
    <p:extLst>
      <p:ext uri="{BB962C8B-B14F-4D97-AF65-F5344CB8AC3E}">
        <p14:creationId xmlns:p14="http://schemas.microsoft.com/office/powerpoint/2010/main" val="877093525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04637" y="403460"/>
            <a:ext cx="6778710" cy="616448"/>
          </a:xfrm>
        </p:spPr>
        <p:txBody>
          <a:bodyPr/>
          <a:lstStyle/>
          <a:p>
            <a:r>
              <a:rPr lang="sv-SE" dirty="0"/>
              <a:t>Mittensektionen (klipp 1)</a:t>
            </a: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73724" y="897785"/>
            <a:ext cx="6447692" cy="5466503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81A1DF5-C8D0-F54E-823D-68A86AA9FA2C}" type="slidenum">
              <a:rPr lang="sv-SE" smtClean="0"/>
              <a:pPr>
                <a:defRPr/>
              </a:pPr>
              <a:t>19</a:t>
            </a:fld>
            <a:endParaRPr lang="sv-SE"/>
          </a:p>
        </p:txBody>
      </p:sp>
      <p:cxnSp>
        <p:nvCxnSpPr>
          <p:cNvPr id="7" name="Rak pilkoppling 6"/>
          <p:cNvCxnSpPr/>
          <p:nvPr/>
        </p:nvCxnSpPr>
        <p:spPr>
          <a:xfrm flipH="1">
            <a:off x="6107723" y="1242646"/>
            <a:ext cx="1312985" cy="1031631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ruta 7"/>
          <p:cNvSpPr txBox="1"/>
          <p:nvPr/>
        </p:nvSpPr>
        <p:spPr>
          <a:xfrm>
            <a:off x="7010401" y="1249067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Ange Starttid – Ange sluttid eller varaktighet</a:t>
            </a:r>
          </a:p>
        </p:txBody>
      </p:sp>
      <p:cxnSp>
        <p:nvCxnSpPr>
          <p:cNvPr id="10" name="Rak pilkoppling 9"/>
          <p:cNvCxnSpPr/>
          <p:nvPr/>
        </p:nvCxnSpPr>
        <p:spPr>
          <a:xfrm flipH="1">
            <a:off x="6459415" y="2708031"/>
            <a:ext cx="445477" cy="293077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ak pilkoppling 11"/>
          <p:cNvCxnSpPr/>
          <p:nvPr/>
        </p:nvCxnSpPr>
        <p:spPr>
          <a:xfrm flipH="1">
            <a:off x="6459415" y="2708031"/>
            <a:ext cx="445477" cy="586154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ruta 12"/>
          <p:cNvSpPr txBox="1"/>
          <p:nvPr/>
        </p:nvSpPr>
        <p:spPr>
          <a:xfrm>
            <a:off x="6822831" y="2567245"/>
            <a:ext cx="23637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Event är namnet på den överordnade ”mappen”</a:t>
            </a:r>
          </a:p>
          <a:p>
            <a:r>
              <a:rPr lang="sv-SE" dirty="0"/>
              <a:t>Organisationsenhet= Er förening</a:t>
            </a:r>
          </a:p>
        </p:txBody>
      </p:sp>
      <p:cxnSp>
        <p:nvCxnSpPr>
          <p:cNvPr id="17" name="Rak pilkoppling 16"/>
          <p:cNvCxnSpPr/>
          <p:nvPr/>
        </p:nvCxnSpPr>
        <p:spPr>
          <a:xfrm flipH="1">
            <a:off x="3833446" y="550985"/>
            <a:ext cx="1441939" cy="506995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ruta 17"/>
          <p:cNvSpPr txBox="1"/>
          <p:nvPr/>
        </p:nvSpPr>
        <p:spPr>
          <a:xfrm>
            <a:off x="5369169" y="293077"/>
            <a:ext cx="2649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Namn på eventtillfälle = Det arrangemang man anmäler sig till</a:t>
            </a:r>
          </a:p>
        </p:txBody>
      </p:sp>
      <p:cxnSp>
        <p:nvCxnSpPr>
          <p:cNvPr id="20" name="Rak pilkoppling 19"/>
          <p:cNvCxnSpPr/>
          <p:nvPr/>
        </p:nvCxnSpPr>
        <p:spPr>
          <a:xfrm flipH="1">
            <a:off x="4009292" y="4536831"/>
            <a:ext cx="2895600" cy="293077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ruta 20"/>
          <p:cNvSpPr txBox="1"/>
          <p:nvPr/>
        </p:nvSpPr>
        <p:spPr>
          <a:xfrm>
            <a:off x="6936338" y="4397827"/>
            <a:ext cx="2051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Alla orter finns eventuellt inte än</a:t>
            </a:r>
          </a:p>
        </p:txBody>
      </p:sp>
      <p:cxnSp>
        <p:nvCxnSpPr>
          <p:cNvPr id="23" name="Rak pilkoppling 22"/>
          <p:cNvCxnSpPr/>
          <p:nvPr/>
        </p:nvCxnSpPr>
        <p:spPr>
          <a:xfrm flipH="1" flipV="1">
            <a:off x="3833446" y="5183162"/>
            <a:ext cx="3176954" cy="443915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ruta 23"/>
          <p:cNvSpPr txBox="1"/>
          <p:nvPr/>
        </p:nvSpPr>
        <p:spPr>
          <a:xfrm>
            <a:off x="7069016" y="5366485"/>
            <a:ext cx="2028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Just nu skall det stå Event-tjänst</a:t>
            </a:r>
          </a:p>
        </p:txBody>
      </p:sp>
    </p:spTree>
    <p:extLst>
      <p:ext uri="{BB962C8B-B14F-4D97-AF65-F5344CB8AC3E}">
        <p14:creationId xmlns:p14="http://schemas.microsoft.com/office/powerpoint/2010/main" val="387031206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421481"/>
              </p:ext>
            </p:extLst>
          </p:nvPr>
        </p:nvGraphicFramePr>
        <p:xfrm>
          <a:off x="110169" y="297456"/>
          <a:ext cx="9033831" cy="6367750"/>
        </p:xfrm>
        <a:graphic>
          <a:graphicData uri="http://schemas.openxmlformats.org/drawingml/2006/table">
            <a:tbl>
              <a:tblPr firstRow="1" firstCol="1" bandRow="1"/>
              <a:tblGrid>
                <a:gridCol w="2236036">
                  <a:extLst>
                    <a:ext uri="{9D8B030D-6E8A-4147-A177-3AD203B41FA5}">
                      <a16:colId xmlns:a16="http://schemas.microsoft.com/office/drawing/2014/main" val="1739741687"/>
                    </a:ext>
                  </a:extLst>
                </a:gridCol>
                <a:gridCol w="6797795">
                  <a:extLst>
                    <a:ext uri="{9D8B030D-6E8A-4147-A177-3AD203B41FA5}">
                      <a16:colId xmlns:a16="http://schemas.microsoft.com/office/drawing/2014/main" val="1936790099"/>
                    </a:ext>
                  </a:extLst>
                </a:gridCol>
              </a:tblGrid>
              <a:tr h="253445">
                <a:tc>
                  <a:txBody>
                    <a:bodyPr/>
                    <a:lstStyle/>
                    <a:p>
                      <a:pPr hangingPunct="0"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sv-SE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Datum</a:t>
                      </a:r>
                      <a:endParaRPr lang="sv-SE" sz="1000" b="1">
                        <a:effectLst/>
                        <a:latin typeface="SVmyriad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82" marR="564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sv-SE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Onsdagen den 29 mars 2017</a:t>
                      </a:r>
                      <a:r>
                        <a:rPr lang="sv-S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kl 10 – ca 15</a:t>
                      </a:r>
                      <a:endParaRPr lang="sv-SE" sz="1000">
                        <a:effectLst/>
                        <a:latin typeface="SVkepl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82" marR="564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3940449"/>
                  </a:ext>
                </a:extLst>
              </a:tr>
              <a:tr h="2135461">
                <a:tc>
                  <a:txBody>
                    <a:bodyPr/>
                    <a:lstStyle/>
                    <a:p>
                      <a:pPr hangingPunct="0"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sv-SE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Plats</a:t>
                      </a:r>
                      <a:endParaRPr lang="sv-SE" sz="1000" b="1">
                        <a:effectLst/>
                        <a:latin typeface="SVmyriad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82" marR="564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Norra Station, Hässleholm</a:t>
                      </a:r>
                      <a:r>
                        <a:rPr lang="sv-SE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Norra Stationsgatan 6-8, </a:t>
                      </a:r>
                      <a:endParaRPr lang="sv-SE" sz="1000" dirty="0">
                        <a:effectLst/>
                        <a:latin typeface="SVkepl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sv-SE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Karta finns kallelsen. Deltagarlista bifogas i separat fil.</a:t>
                      </a:r>
                      <a:endParaRPr lang="sv-SE" sz="1000" dirty="0">
                        <a:effectLst/>
                        <a:latin typeface="SVkepl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sv-SE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000" dirty="0">
                        <a:effectLst/>
                        <a:latin typeface="SVkepl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sv-SE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 kallar även alla på reservplats, för att så många som möjligt skall kunna ta del av innehållet. Vi skall därför vara i Aulan, innebärande biosittning.</a:t>
                      </a:r>
                      <a:endParaRPr lang="sv-SE" sz="1000" dirty="0">
                        <a:effectLst/>
                        <a:latin typeface="SVkepl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sv-SE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 blir ca 90 personer därför rekommenderas egna datorer inte</a:t>
                      </a:r>
                      <a:r>
                        <a:rPr lang="sv-SE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sv-SE" sz="1000" dirty="0">
                        <a:effectLst/>
                        <a:latin typeface="SVkepl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82" marR="564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3944983"/>
                  </a:ext>
                </a:extLst>
              </a:tr>
              <a:tr h="253445">
                <a:tc>
                  <a:txBody>
                    <a:bodyPr/>
                    <a:lstStyle/>
                    <a:p>
                      <a:pPr hangingPunct="0">
                        <a:spcBef>
                          <a:spcPts val="600"/>
                        </a:spcBef>
                        <a:spcAft>
                          <a:spcPts val="400"/>
                        </a:spcAft>
                        <a:tabLst>
                          <a:tab pos="1461770" algn="r"/>
                        </a:tabLst>
                      </a:pPr>
                      <a:r>
                        <a:rPr lang="sv-SE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Målgrupp	</a:t>
                      </a:r>
                      <a:endParaRPr lang="sv-SE" sz="1000" b="1">
                        <a:effectLst/>
                        <a:latin typeface="SVmyriad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82" marR="564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sv-S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Ansvariga för medlemsregistret i föreningen.</a:t>
                      </a:r>
                      <a:endParaRPr lang="sv-SE" sz="1000">
                        <a:effectLst/>
                        <a:latin typeface="SVkepl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82" marR="564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7179891"/>
                  </a:ext>
                </a:extLst>
              </a:tr>
              <a:tr h="573497">
                <a:tc>
                  <a:txBody>
                    <a:bodyPr/>
                    <a:lstStyle/>
                    <a:p>
                      <a:pPr hangingPunct="0"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sv-SE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Medverkande</a:t>
                      </a:r>
                      <a:endParaRPr lang="sv-SE" sz="1000" b="1">
                        <a:effectLst/>
                        <a:latin typeface="SVmyriad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82" marR="564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Morten Kehler</a:t>
                      </a:r>
                      <a:r>
                        <a:rPr lang="sv-S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och Cecilia Johnsson</a:t>
                      </a:r>
                      <a:r>
                        <a:rPr lang="sv-S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SPF Seniorernas Skånedistrikt.</a:t>
                      </a:r>
                      <a:endParaRPr lang="sv-SE" sz="1000">
                        <a:effectLst/>
                        <a:latin typeface="SVkepl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sv-SE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Övriga medverkande</a:t>
                      </a:r>
                      <a:r>
                        <a:rPr lang="sv-S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sv-SE" sz="1000">
                        <a:effectLst/>
                        <a:latin typeface="SVkepl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82" marR="564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3878689"/>
                  </a:ext>
                </a:extLst>
              </a:tr>
              <a:tr h="315190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200"/>
                        </a:spcAft>
                        <a:tabLst>
                          <a:tab pos="251460" algn="l"/>
                          <a:tab pos="274320" algn="l"/>
                        </a:tabLst>
                      </a:pPr>
                      <a:r>
                        <a:rPr lang="sv-SE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Prel. program ändrat</a:t>
                      </a:r>
                      <a:endParaRPr lang="sv-SE" sz="1000">
                        <a:effectLst/>
                        <a:latin typeface="SVkepl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200"/>
                        </a:spcAft>
                        <a:tabLst>
                          <a:tab pos="251460" algn="l"/>
                          <a:tab pos="274320" algn="l"/>
                        </a:tabLst>
                      </a:pPr>
                      <a:r>
                        <a:rPr lang="sv-S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Kl.	09.30 - 10.00</a:t>
                      </a:r>
                      <a:endParaRPr lang="sv-SE" sz="1000">
                        <a:effectLst/>
                        <a:latin typeface="SVkepl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200"/>
                        </a:spcAft>
                        <a:tabLst>
                          <a:tab pos="251460" algn="l"/>
                          <a:tab pos="274320" algn="l"/>
                        </a:tabLst>
                      </a:pPr>
                      <a:r>
                        <a:rPr lang="sv-S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10.00 - 12.00</a:t>
                      </a:r>
                      <a:endParaRPr lang="sv-SE" sz="1000">
                        <a:effectLst/>
                        <a:latin typeface="SVkepl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200"/>
                        </a:spcAft>
                        <a:tabLst>
                          <a:tab pos="251460" algn="l"/>
                          <a:tab pos="274320" algn="l"/>
                        </a:tabLst>
                      </a:pPr>
                      <a:r>
                        <a:rPr lang="sv-S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12.00 - 13.00</a:t>
                      </a:r>
                      <a:endParaRPr lang="sv-SE" sz="1000">
                        <a:effectLst/>
                        <a:latin typeface="SVkepl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200"/>
                        </a:spcAft>
                        <a:tabLst>
                          <a:tab pos="251460" algn="l"/>
                          <a:tab pos="274320" algn="l"/>
                        </a:tabLst>
                      </a:pPr>
                      <a:r>
                        <a:rPr lang="sv-S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13.00 - 14.00</a:t>
                      </a:r>
                      <a:endParaRPr lang="sv-SE" sz="1000">
                        <a:effectLst/>
                        <a:latin typeface="SVkepl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200"/>
                        </a:spcAft>
                        <a:tabLst>
                          <a:tab pos="251460" algn="l"/>
                          <a:tab pos="274320" algn="l"/>
                        </a:tabLst>
                      </a:pPr>
                      <a:r>
                        <a:rPr lang="sv-S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14.00 - 14.15</a:t>
                      </a:r>
                      <a:endParaRPr lang="sv-SE" sz="1000">
                        <a:effectLst/>
                        <a:latin typeface="SVkepl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200"/>
                        </a:spcAft>
                        <a:tabLst>
                          <a:tab pos="251460" algn="l"/>
                          <a:tab pos="274320" algn="l"/>
                        </a:tabLst>
                      </a:pPr>
                      <a:r>
                        <a:rPr lang="sv-S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14.15 - ca 15.00</a:t>
                      </a:r>
                      <a:endParaRPr lang="sv-SE" sz="1000">
                        <a:effectLst/>
                        <a:latin typeface="SVkepl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51460" algn="l"/>
                          <a:tab pos="274320" algn="l"/>
                        </a:tabLst>
                      </a:pPr>
                      <a:r>
                        <a:rPr lang="sv-S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000">
                        <a:effectLst/>
                        <a:latin typeface="SVkepl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51460" algn="l"/>
                          <a:tab pos="274320" algn="l"/>
                        </a:tabLst>
                      </a:pPr>
                      <a:r>
                        <a:rPr lang="sv-S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000">
                        <a:effectLst/>
                        <a:latin typeface="SVkepl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82" marR="564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200"/>
                        </a:spcAft>
                        <a:tabLst>
                          <a:tab pos="251460" algn="l"/>
                          <a:tab pos="2981325" algn="l"/>
                        </a:tabLst>
                      </a:pPr>
                      <a:r>
                        <a:rPr lang="sv-SE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000" dirty="0">
                        <a:effectLst/>
                        <a:latin typeface="SVkepl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400"/>
                        </a:spcBef>
                        <a:spcAft>
                          <a:spcPts val="200"/>
                        </a:spcAft>
                        <a:tabLst>
                          <a:tab pos="251460" algn="l"/>
                          <a:tab pos="2981325" algn="l"/>
                        </a:tabLst>
                      </a:pPr>
                      <a:r>
                        <a:rPr lang="sv-SE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Samling och kaffe.</a:t>
                      </a:r>
                      <a:endParaRPr lang="sv-SE" sz="1000" dirty="0">
                        <a:effectLst/>
                        <a:latin typeface="SVkepl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400"/>
                        </a:spcBef>
                        <a:spcAft>
                          <a:spcPts val="200"/>
                        </a:spcAft>
                        <a:tabLst>
                          <a:tab pos="251460" algn="l"/>
                          <a:tab pos="2981325" algn="l"/>
                        </a:tabLst>
                      </a:pPr>
                      <a:r>
                        <a:rPr lang="sv-SE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Grundläggande funktioner och ”upplevda problem”</a:t>
                      </a:r>
                      <a:endParaRPr lang="sv-SE" sz="1000" dirty="0">
                        <a:effectLst/>
                        <a:latin typeface="SVkepl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400"/>
                        </a:spcBef>
                        <a:spcAft>
                          <a:spcPts val="200"/>
                        </a:spcAft>
                        <a:tabLst>
                          <a:tab pos="251460" algn="l"/>
                          <a:tab pos="2981325" algn="l"/>
                        </a:tabLst>
                      </a:pPr>
                      <a:r>
                        <a:rPr lang="sv-SE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Lunch.</a:t>
                      </a:r>
                      <a:endParaRPr lang="sv-SE" sz="1000" dirty="0">
                        <a:effectLst/>
                        <a:latin typeface="SVkepl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400"/>
                        </a:spcBef>
                        <a:spcAft>
                          <a:spcPts val="200"/>
                        </a:spcAft>
                        <a:tabLst>
                          <a:tab pos="251460" algn="l"/>
                          <a:tab pos="2981325" algn="l"/>
                        </a:tabLst>
                      </a:pPr>
                      <a:r>
                        <a:rPr lang="sv-SE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Tips och ”nya” funktioner i systemet.</a:t>
                      </a:r>
                      <a:endParaRPr lang="sv-SE" sz="1000" dirty="0">
                        <a:effectLst/>
                        <a:latin typeface="SVkepl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400"/>
                        </a:spcBef>
                        <a:spcAft>
                          <a:spcPts val="300"/>
                        </a:spcAft>
                        <a:tabLst>
                          <a:tab pos="251460" algn="l"/>
                          <a:tab pos="2981325" algn="l"/>
                        </a:tabLst>
                      </a:pPr>
                      <a:r>
                        <a:rPr lang="sv-SE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Fika.</a:t>
                      </a:r>
                      <a:endParaRPr lang="sv-SE" sz="1000" dirty="0">
                        <a:effectLst/>
                        <a:latin typeface="SVkepl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400"/>
                        </a:spcBef>
                        <a:spcAft>
                          <a:spcPts val="200"/>
                        </a:spcAft>
                        <a:tabLst>
                          <a:tab pos="251460" algn="l"/>
                          <a:tab pos="2981325" algn="l"/>
                        </a:tabLst>
                      </a:pPr>
                      <a:r>
                        <a:rPr lang="sv-SE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Erfarenhetsutbyte samt avslut.</a:t>
                      </a:r>
                      <a:endParaRPr lang="sv-SE" sz="1000" dirty="0">
                        <a:effectLst/>
                        <a:latin typeface="SVkepl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82" marR="564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7180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2769072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0514" y="210597"/>
            <a:ext cx="6778710" cy="492787"/>
          </a:xfrm>
        </p:spPr>
        <p:txBody>
          <a:bodyPr/>
          <a:lstStyle/>
          <a:p>
            <a:r>
              <a:rPr lang="sv-SE" dirty="0"/>
              <a:t>Mittensektionen (klipp 2)</a:t>
            </a: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55785" y="861300"/>
            <a:ext cx="5734163" cy="5502988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81A1DF5-C8D0-F54E-823D-68A86AA9FA2C}" type="slidenum">
              <a:rPr lang="sv-SE" smtClean="0"/>
              <a:pPr>
                <a:defRPr/>
              </a:pPr>
              <a:t>20</a:t>
            </a:fld>
            <a:endParaRPr lang="sv-SE"/>
          </a:p>
        </p:txBody>
      </p:sp>
      <p:cxnSp>
        <p:nvCxnSpPr>
          <p:cNvPr id="7" name="Rak pilkoppling 6"/>
          <p:cNvCxnSpPr/>
          <p:nvPr/>
        </p:nvCxnSpPr>
        <p:spPr>
          <a:xfrm flipH="1">
            <a:off x="5568462" y="1101969"/>
            <a:ext cx="1021486" cy="328246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ruta 7"/>
          <p:cNvSpPr txBox="1"/>
          <p:nvPr/>
        </p:nvSpPr>
        <p:spPr>
          <a:xfrm>
            <a:off x="6589947" y="861300"/>
            <a:ext cx="2436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Styr om man kan an-mäla sig på nätet.</a:t>
            </a:r>
          </a:p>
          <a:p>
            <a:r>
              <a:rPr lang="sv-SE" dirty="0"/>
              <a:t>Nej=Anm. möjlig</a:t>
            </a:r>
          </a:p>
          <a:p>
            <a:r>
              <a:rPr lang="sv-SE" dirty="0"/>
              <a:t>Ja=Anm. inte möjlig</a:t>
            </a:r>
          </a:p>
        </p:txBody>
      </p:sp>
      <p:cxnSp>
        <p:nvCxnSpPr>
          <p:cNvPr id="12" name="Rak pilkoppling 11"/>
          <p:cNvCxnSpPr/>
          <p:nvPr/>
        </p:nvCxnSpPr>
        <p:spPr>
          <a:xfrm flipH="1" flipV="1">
            <a:off x="2836985" y="2719754"/>
            <a:ext cx="3752962" cy="23446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ruta 13"/>
          <p:cNvSpPr txBox="1"/>
          <p:nvPr/>
        </p:nvSpPr>
        <p:spPr>
          <a:xfrm>
            <a:off x="6589948" y="2307378"/>
            <a:ext cx="2246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Manuellt eller låta det ske automatiskt</a:t>
            </a:r>
          </a:p>
          <a:p>
            <a:r>
              <a:rPr lang="sv-SE" dirty="0"/>
              <a:t>Påverkar hur medl. meddelas</a:t>
            </a:r>
          </a:p>
        </p:txBody>
      </p:sp>
    </p:spTree>
    <p:extLst>
      <p:ext uri="{BB962C8B-B14F-4D97-AF65-F5344CB8AC3E}">
        <p14:creationId xmlns:p14="http://schemas.microsoft.com/office/powerpoint/2010/main" val="469224329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737" y="257490"/>
            <a:ext cx="7608276" cy="885242"/>
          </a:xfrm>
        </p:spPr>
        <p:txBody>
          <a:bodyPr/>
          <a:lstStyle/>
          <a:p>
            <a:r>
              <a:rPr lang="sv-SE" dirty="0"/>
              <a:t>Mittensektionen (klipp 3) Inkl. vänstersektion</a:t>
            </a: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42504" y="808891"/>
            <a:ext cx="7170704" cy="5427785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81A1DF5-C8D0-F54E-823D-68A86AA9FA2C}" type="slidenum">
              <a:rPr lang="sv-SE" smtClean="0"/>
              <a:pPr>
                <a:defRPr/>
              </a:pPr>
              <a:t>21</a:t>
            </a:fld>
            <a:endParaRPr lang="sv-SE"/>
          </a:p>
        </p:txBody>
      </p:sp>
      <p:cxnSp>
        <p:nvCxnSpPr>
          <p:cNvPr id="7" name="Rak pilkoppling 6"/>
          <p:cNvCxnSpPr/>
          <p:nvPr/>
        </p:nvCxnSpPr>
        <p:spPr>
          <a:xfrm flipH="1" flipV="1">
            <a:off x="4443046" y="5216769"/>
            <a:ext cx="117231" cy="375139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ruta 7"/>
          <p:cNvSpPr txBox="1"/>
          <p:nvPr/>
        </p:nvSpPr>
        <p:spPr>
          <a:xfrm>
            <a:off x="3634154" y="5591908"/>
            <a:ext cx="4416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Val man kan låta folk göra vid anmälan</a:t>
            </a:r>
          </a:p>
        </p:txBody>
      </p:sp>
      <p:cxnSp>
        <p:nvCxnSpPr>
          <p:cNvPr id="10" name="Rak pilkoppling 9"/>
          <p:cNvCxnSpPr/>
          <p:nvPr/>
        </p:nvCxnSpPr>
        <p:spPr>
          <a:xfrm flipH="1">
            <a:off x="1488831" y="1545780"/>
            <a:ext cx="2016369" cy="353358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ruta 10"/>
          <p:cNvSpPr txBox="1"/>
          <p:nvPr/>
        </p:nvSpPr>
        <p:spPr>
          <a:xfrm>
            <a:off x="3505200" y="1270344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Här hittas anmälda - </a:t>
            </a:r>
          </a:p>
        </p:txBody>
      </p:sp>
      <p:cxnSp>
        <p:nvCxnSpPr>
          <p:cNvPr id="13" name="Rak pilkoppling 12"/>
          <p:cNvCxnSpPr/>
          <p:nvPr/>
        </p:nvCxnSpPr>
        <p:spPr>
          <a:xfrm flipH="1">
            <a:off x="2610863" y="1852190"/>
            <a:ext cx="3438245" cy="46948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ruta 13"/>
          <p:cNvSpPr txBox="1"/>
          <p:nvPr/>
        </p:nvSpPr>
        <p:spPr>
          <a:xfrm>
            <a:off x="6100000" y="1639676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Här anges </a:t>
            </a:r>
            <a:r>
              <a:rPr lang="sv-SE" dirty="0" err="1"/>
              <a:t>anm.avgift</a:t>
            </a:r>
            <a:r>
              <a:rPr lang="sv-SE" dirty="0"/>
              <a:t> mm</a:t>
            </a:r>
          </a:p>
        </p:txBody>
      </p:sp>
      <p:cxnSp>
        <p:nvCxnSpPr>
          <p:cNvPr id="16" name="Rak pilkoppling 15"/>
          <p:cNvCxnSpPr/>
          <p:nvPr/>
        </p:nvCxnSpPr>
        <p:spPr>
          <a:xfrm flipH="1">
            <a:off x="4208585" y="2461846"/>
            <a:ext cx="844061" cy="199292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ruta 16"/>
          <p:cNvSpPr txBox="1"/>
          <p:nvPr/>
        </p:nvSpPr>
        <p:spPr>
          <a:xfrm>
            <a:off x="5052646" y="2026750"/>
            <a:ext cx="3938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Detta styr regler för anm. och när eventtillfället syns i kalendern på hemsidan</a:t>
            </a:r>
          </a:p>
        </p:txBody>
      </p:sp>
    </p:spTree>
    <p:extLst>
      <p:ext uri="{BB962C8B-B14F-4D97-AF65-F5344CB8AC3E}">
        <p14:creationId xmlns:p14="http://schemas.microsoft.com/office/powerpoint/2010/main" val="740168693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57745" y="198874"/>
            <a:ext cx="6778710" cy="885242"/>
          </a:xfrm>
        </p:spPr>
        <p:txBody>
          <a:bodyPr/>
          <a:lstStyle/>
          <a:p>
            <a:r>
              <a:rPr lang="sv-SE" dirty="0"/>
              <a:t>Pris-sektionen expanderad</a:t>
            </a: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04092" y="641495"/>
            <a:ext cx="6764215" cy="5756088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81A1DF5-C8D0-F54E-823D-68A86AA9FA2C}" type="slidenum">
              <a:rPr lang="sv-SE" smtClean="0"/>
              <a:pPr>
                <a:defRPr/>
              </a:pPr>
              <a:t>22</a:t>
            </a:fld>
            <a:endParaRPr lang="sv-SE"/>
          </a:p>
        </p:txBody>
      </p:sp>
      <p:cxnSp>
        <p:nvCxnSpPr>
          <p:cNvPr id="7" name="Rak pilkoppling 6"/>
          <p:cNvCxnSpPr/>
          <p:nvPr/>
        </p:nvCxnSpPr>
        <p:spPr>
          <a:xfrm flipH="1">
            <a:off x="715108" y="1254369"/>
            <a:ext cx="1641230" cy="492369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ruta 7"/>
          <p:cNvSpPr txBox="1"/>
          <p:nvPr/>
        </p:nvSpPr>
        <p:spPr>
          <a:xfrm>
            <a:off x="2356338" y="996300"/>
            <a:ext cx="458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Klicka på ”pilen” och sektionen expanderas</a:t>
            </a:r>
          </a:p>
        </p:txBody>
      </p:sp>
      <p:cxnSp>
        <p:nvCxnSpPr>
          <p:cNvPr id="10" name="Rak pilkoppling 9"/>
          <p:cNvCxnSpPr/>
          <p:nvPr/>
        </p:nvCxnSpPr>
        <p:spPr>
          <a:xfrm flipH="1">
            <a:off x="2063262" y="1746738"/>
            <a:ext cx="480646" cy="293077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ruta 10"/>
          <p:cNvSpPr txBox="1"/>
          <p:nvPr/>
        </p:nvSpPr>
        <p:spPr>
          <a:xfrm>
            <a:off x="2543908" y="1523944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Anm.avg</a:t>
            </a:r>
            <a:r>
              <a:rPr lang="sv-SE" dirty="0"/>
              <a:t>.</a:t>
            </a:r>
          </a:p>
        </p:txBody>
      </p:sp>
      <p:cxnSp>
        <p:nvCxnSpPr>
          <p:cNvPr id="13" name="Rak pilkoppling 12"/>
          <p:cNvCxnSpPr/>
          <p:nvPr/>
        </p:nvCxnSpPr>
        <p:spPr>
          <a:xfrm flipH="1">
            <a:off x="4247100" y="1746738"/>
            <a:ext cx="149054" cy="293077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ruta 13"/>
          <p:cNvSpPr txBox="1"/>
          <p:nvPr/>
        </p:nvSpPr>
        <p:spPr>
          <a:xfrm>
            <a:off x="4247100" y="1447222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Evt</a:t>
            </a:r>
            <a:r>
              <a:rPr lang="sv-SE" dirty="0"/>
              <a:t>. rabatt %</a:t>
            </a:r>
          </a:p>
        </p:txBody>
      </p:sp>
      <p:cxnSp>
        <p:nvCxnSpPr>
          <p:cNvPr id="16" name="Rak pilkoppling 15"/>
          <p:cNvCxnSpPr/>
          <p:nvPr/>
        </p:nvCxnSpPr>
        <p:spPr>
          <a:xfrm flipH="1">
            <a:off x="6330462" y="1816554"/>
            <a:ext cx="93784" cy="223261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ruta 16"/>
          <p:cNvSpPr txBox="1"/>
          <p:nvPr/>
        </p:nvSpPr>
        <p:spPr>
          <a:xfrm>
            <a:off x="6424246" y="1393484"/>
            <a:ext cx="2465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No-show är avg. om man inte </a:t>
            </a:r>
            <a:r>
              <a:rPr lang="sv-SE" dirty="0" err="1"/>
              <a:t>avanm</a:t>
            </a:r>
            <a:r>
              <a:rPr lang="sv-SE" dirty="0"/>
              <a:t>. sig</a:t>
            </a:r>
          </a:p>
        </p:txBody>
      </p:sp>
      <p:cxnSp>
        <p:nvCxnSpPr>
          <p:cNvPr id="19" name="Rak pilkoppling 18"/>
          <p:cNvCxnSpPr/>
          <p:nvPr/>
        </p:nvCxnSpPr>
        <p:spPr>
          <a:xfrm flipH="1" flipV="1">
            <a:off x="1301262" y="6084277"/>
            <a:ext cx="2063261" cy="152400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ruta 19"/>
          <p:cNvSpPr txBox="1"/>
          <p:nvPr/>
        </p:nvSpPr>
        <p:spPr>
          <a:xfrm>
            <a:off x="3497676" y="6025741"/>
            <a:ext cx="344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Påverkar inte antalet anmälda?!</a:t>
            </a:r>
          </a:p>
        </p:txBody>
      </p:sp>
    </p:spTree>
    <p:extLst>
      <p:ext uri="{BB962C8B-B14F-4D97-AF65-F5344CB8AC3E}">
        <p14:creationId xmlns:p14="http://schemas.microsoft.com/office/powerpoint/2010/main" val="66053920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303" y="355720"/>
            <a:ext cx="6778710" cy="885242"/>
          </a:xfrm>
        </p:spPr>
        <p:txBody>
          <a:bodyPr/>
          <a:lstStyle/>
          <a:p>
            <a:r>
              <a:rPr lang="sv-SE" dirty="0"/>
              <a:t>Vad skall vi göra idag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1068302" y="1123719"/>
            <a:ext cx="7546887" cy="5605693"/>
          </a:xfrm>
        </p:spPr>
        <p:txBody>
          <a:bodyPr/>
          <a:lstStyle/>
          <a:p>
            <a:r>
              <a:rPr lang="sv-SE" sz="2000" dirty="0"/>
              <a:t>Allmänt och översiktlig information / Råd / Instruktion</a:t>
            </a:r>
          </a:p>
          <a:p>
            <a:r>
              <a:rPr lang="sv-SE" sz="2000" dirty="0"/>
              <a:t>Det grundläggande:</a:t>
            </a:r>
          </a:p>
          <a:p>
            <a:r>
              <a:rPr lang="sv-SE" sz="2000" dirty="0"/>
              <a:t>Registrering, avregistrering, godkänna, Senioren, uppdrag etc</a:t>
            </a:r>
          </a:p>
          <a:p>
            <a:r>
              <a:rPr lang="sv-SE" sz="2000" dirty="0"/>
              <a:t>Bästa vyer, rätt modul osv</a:t>
            </a:r>
          </a:p>
          <a:p>
            <a:r>
              <a:rPr lang="sv-SE" sz="2000" dirty="0"/>
              <a:t>Avisera, registrera betalningar – Gäller lokal uppbörd.</a:t>
            </a:r>
          </a:p>
          <a:p>
            <a:r>
              <a:rPr lang="sv-SE" sz="2000" dirty="0"/>
              <a:t>Upplevda problem – </a:t>
            </a:r>
            <a:r>
              <a:rPr lang="sv-SE" sz="2000" b="1" dirty="0"/>
              <a:t>Vänta med frågor tills Cecilia är klar</a:t>
            </a:r>
            <a:r>
              <a:rPr lang="sv-SE" sz="2000" dirty="0"/>
              <a:t>.</a:t>
            </a:r>
          </a:p>
          <a:p>
            <a:r>
              <a:rPr lang="sv-SE" sz="2000" dirty="0"/>
              <a:t>Söka, sortera</a:t>
            </a:r>
          </a:p>
          <a:p>
            <a:r>
              <a:rPr lang="sv-SE" sz="2000" dirty="0"/>
              <a:t>Filtrera, avancerad sökning</a:t>
            </a:r>
          </a:p>
          <a:p>
            <a:r>
              <a:rPr lang="sv-SE" sz="2000" dirty="0"/>
              <a:t>Personliga vyer – Exportera till Excel</a:t>
            </a:r>
          </a:p>
          <a:p>
            <a:r>
              <a:rPr lang="sv-SE" sz="2000" dirty="0"/>
              <a:t>Rapporter, statistik</a:t>
            </a:r>
          </a:p>
          <a:p>
            <a:r>
              <a:rPr lang="sv-SE" sz="2000" dirty="0"/>
              <a:t>E-post</a:t>
            </a:r>
          </a:p>
          <a:p>
            <a:r>
              <a:rPr lang="sv-SE" sz="2000" dirty="0"/>
              <a:t>(</a:t>
            </a:r>
            <a:r>
              <a:rPr lang="sv-SE" sz="2000" dirty="0" err="1"/>
              <a:t>Teamviewer</a:t>
            </a:r>
            <a:r>
              <a:rPr lang="sv-SE" sz="2000" dirty="0"/>
              <a:t>)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A776D2C-45A6-401F-AD14-E4D467AA1879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935424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7436" y="377753"/>
            <a:ext cx="6778710" cy="1440029"/>
          </a:xfrm>
        </p:spPr>
        <p:txBody>
          <a:bodyPr/>
          <a:lstStyle/>
          <a:p>
            <a:r>
              <a:rPr lang="sv-SE" dirty="0"/>
              <a:t>Bra webbadresser</a:t>
            </a:r>
            <a:br>
              <a:rPr lang="sv-SE" dirty="0"/>
            </a:br>
            <a:r>
              <a:rPr lang="sv-SE" dirty="0"/>
              <a:t>Vi har inte skrivit ut lathundar –</a:t>
            </a:r>
            <a:br>
              <a:rPr lang="sv-SE" dirty="0"/>
            </a:br>
            <a:r>
              <a:rPr lang="sv-SE" dirty="0"/>
              <a:t>De uppdateras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451692" y="2139193"/>
            <a:ext cx="8462121" cy="4129405"/>
          </a:xfrm>
        </p:spPr>
        <p:txBody>
          <a:bodyPr/>
          <a:lstStyle/>
          <a:p>
            <a:r>
              <a:rPr lang="sv-SE" sz="2000" b="1" dirty="0"/>
              <a:t>Nya uppdaterade lathundar på: </a:t>
            </a:r>
            <a:r>
              <a:rPr lang="sv-SE" sz="2000" b="1" dirty="0">
                <a:hlinkClick r:id="rId2"/>
              </a:rPr>
              <a:t>http://www.spfseniorerna.se/utbildning2017</a:t>
            </a:r>
            <a:endParaRPr lang="sv-SE" sz="2000" b="1" dirty="0"/>
          </a:p>
          <a:p>
            <a:r>
              <a:rPr lang="sv-SE" sz="2000" b="1" dirty="0"/>
              <a:t>Frågor och svar om systemen: </a:t>
            </a:r>
            <a:r>
              <a:rPr lang="sv-SE" sz="2000" b="1" dirty="0">
                <a:hlinkClick r:id="rId3"/>
              </a:rPr>
              <a:t>http://faq.spf-forening.se/</a:t>
            </a:r>
            <a:endParaRPr lang="sv-SE" sz="2000" b="1" dirty="0"/>
          </a:p>
          <a:p>
            <a:r>
              <a:rPr lang="sv-SE" sz="2000" b="1" dirty="0">
                <a:hlinkClick r:id="rId4"/>
              </a:rPr>
              <a:t>www.spf.se/skanedistriktet</a:t>
            </a:r>
            <a:r>
              <a:rPr lang="sv-SE" sz="2000" b="1" dirty="0"/>
              <a:t>  under utbildning el aktuellt/information till föreningarna</a:t>
            </a:r>
          </a:p>
          <a:p>
            <a:r>
              <a:rPr lang="sv-SE" sz="2000" b="1" dirty="0"/>
              <a:t>Direktadress: </a:t>
            </a:r>
            <a:r>
              <a:rPr lang="sv-SE" sz="2000" b="1" dirty="0">
                <a:hlinkClick r:id="rId5"/>
              </a:rPr>
              <a:t>http://www.spfseniorerna.se/distrikt/skanedistriktet/utbildning/hemsidor-och-medlemsregister/</a:t>
            </a:r>
            <a:endParaRPr lang="sv-SE" sz="2000" b="1" dirty="0"/>
          </a:p>
          <a:p>
            <a:r>
              <a:rPr lang="sv-SE" sz="2000" b="1" dirty="0"/>
              <a:t>Intranätet som hittas via ”Mina sidor” skall ha aktuell info om systemen – Lösenord: </a:t>
            </a:r>
            <a:r>
              <a:rPr lang="sv-SE" sz="2000" b="1" dirty="0" err="1"/>
              <a:t>miriam</a:t>
            </a:r>
            <a:endParaRPr lang="sv-SE" sz="2000" b="1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81A1DF5-C8D0-F54E-823D-68A86AA9FA2C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059403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latshållare för bildnummer 1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22F426-C534-49E0-9A1E-D05187C9FBCD}" type="slidenum">
              <a:rPr lang="sv-SE" altLang="sv-SE">
                <a:solidFill>
                  <a:schemeClr val="bg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sv-SE" altLang="sv-SE">
              <a:solidFill>
                <a:schemeClr val="bg2"/>
              </a:solidFill>
            </a:endParaRPr>
          </a:p>
        </p:txBody>
      </p:sp>
      <p:sp>
        <p:nvSpPr>
          <p:cNvPr id="19459" name="Rubrik 2"/>
          <p:cNvSpPr>
            <a:spLocks noGrp="1"/>
          </p:cNvSpPr>
          <p:nvPr>
            <p:ph type="title"/>
          </p:nvPr>
        </p:nvSpPr>
        <p:spPr>
          <a:xfrm>
            <a:off x="908277" y="892791"/>
            <a:ext cx="7033620" cy="885825"/>
          </a:xfrm>
        </p:spPr>
        <p:txBody>
          <a:bodyPr/>
          <a:lstStyle/>
          <a:p>
            <a:r>
              <a:rPr lang="sv-SE" altLang="sv-SE" dirty="0"/>
              <a:t>Vanliga kopplingar mellan Miriam och Hemsidan</a:t>
            </a:r>
            <a:br>
              <a:rPr lang="sv-SE" altLang="sv-SE" dirty="0"/>
            </a:br>
            <a:endParaRPr lang="sv-SE" altLang="sv-SE" dirty="0"/>
          </a:p>
        </p:txBody>
      </p:sp>
      <p:sp>
        <p:nvSpPr>
          <p:cNvPr id="19460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517793" y="2143741"/>
            <a:ext cx="8016607" cy="4220547"/>
          </a:xfrm>
        </p:spPr>
        <p:txBody>
          <a:bodyPr/>
          <a:lstStyle/>
          <a:p>
            <a:r>
              <a:rPr lang="sv-SE" altLang="sv-SE" sz="2400" i="1" dirty="0"/>
              <a:t>Mina sidor – </a:t>
            </a:r>
            <a:r>
              <a:rPr lang="sv-SE" altLang="sv-SE" sz="2400" i="1" dirty="0" err="1"/>
              <a:t>Medlemsuppg</a:t>
            </a:r>
            <a:r>
              <a:rPr lang="sv-SE" altLang="sv-SE" sz="2400" i="1" dirty="0"/>
              <a:t>., eventdeltagande etc</a:t>
            </a:r>
          </a:p>
          <a:p>
            <a:r>
              <a:rPr lang="sv-SE" altLang="sv-SE" sz="2400" i="1" dirty="0"/>
              <a:t>Bli medlem – ”Nätansökan” måste godkännas i Miriam</a:t>
            </a:r>
          </a:p>
          <a:p>
            <a:r>
              <a:rPr lang="sv-SE" altLang="sv-SE" sz="2400" i="1" dirty="0"/>
              <a:t>Föreningens kontaktuppgifter</a:t>
            </a:r>
          </a:p>
          <a:p>
            <a:r>
              <a:rPr lang="sv-SE" altLang="sv-SE" sz="2400" i="1" dirty="0"/>
              <a:t>Styrelsen</a:t>
            </a:r>
          </a:p>
          <a:p>
            <a:r>
              <a:rPr lang="sv-SE" altLang="sv-SE" sz="2400" i="1" dirty="0"/>
              <a:t>Andra förtroendeuppdrag och ansvarsområden</a:t>
            </a:r>
          </a:p>
          <a:p>
            <a:r>
              <a:rPr lang="sv-SE" altLang="sv-SE" sz="2400" i="1" dirty="0"/>
              <a:t>Kalendern – Eventmodulen ligger i Miriam</a:t>
            </a:r>
          </a:p>
          <a:p>
            <a:r>
              <a:rPr lang="sv-SE" altLang="sv-SE" sz="2400" i="1" dirty="0"/>
              <a:t>Event - Arrangemang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91499" y="622184"/>
            <a:ext cx="6778710" cy="885242"/>
          </a:xfrm>
        </p:spPr>
        <p:txBody>
          <a:bodyPr/>
          <a:lstStyle/>
          <a:p>
            <a:r>
              <a:rPr lang="sv-SE" dirty="0"/>
              <a:t>Följande uppdrag kommer att kunna arbeta i </a:t>
            </a:r>
            <a:r>
              <a:rPr lang="sv-SE" dirty="0" err="1"/>
              <a:t>MiRiaM</a:t>
            </a:r>
            <a:r>
              <a:rPr lang="sv-SE" dirty="0"/>
              <a:t> med olika saker.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1291499" y="1866014"/>
            <a:ext cx="6778710" cy="4657616"/>
          </a:xfrm>
        </p:spPr>
        <p:txBody>
          <a:bodyPr/>
          <a:lstStyle/>
          <a:p>
            <a:r>
              <a:rPr lang="sv-SE" b="1" dirty="0" err="1"/>
              <a:t>MiRiaM</a:t>
            </a:r>
            <a:r>
              <a:rPr lang="sv-SE" b="1" dirty="0"/>
              <a:t>- Medlem</a:t>
            </a:r>
            <a:r>
              <a:rPr lang="sv-SE" dirty="0"/>
              <a:t> kommer att ha ”fullständig” behörighet. ”Avgifts-delen” skall också kopplas på. </a:t>
            </a:r>
          </a:p>
          <a:p>
            <a:r>
              <a:rPr lang="sv-SE" b="1" dirty="0" err="1"/>
              <a:t>MiRiaM</a:t>
            </a:r>
            <a:r>
              <a:rPr lang="sv-SE" b="1" dirty="0"/>
              <a:t>- Avgift</a:t>
            </a:r>
            <a:r>
              <a:rPr lang="sv-SE" dirty="0"/>
              <a:t> Registrera betalningar och skriva ut avier. Gäller endast Lokal uppbörd. Funktionen kommer troligen att kopplas till både Kassör och medlemsansvarige framöver.</a:t>
            </a:r>
          </a:p>
          <a:p>
            <a:r>
              <a:rPr lang="sv-SE" dirty="0"/>
              <a:t>Ha båda uppdragen om föreningen har lokal uppbörd.</a:t>
            </a:r>
          </a:p>
          <a:p>
            <a:r>
              <a:rPr lang="sv-SE" b="1" dirty="0"/>
              <a:t>Kassören</a:t>
            </a:r>
            <a:r>
              <a:rPr lang="sv-SE" dirty="0"/>
              <a:t> – Se Miriam-Avgift</a:t>
            </a:r>
            <a:endParaRPr lang="sv-SE" b="1" dirty="0"/>
          </a:p>
          <a:p>
            <a:r>
              <a:rPr lang="sv-SE" b="1" dirty="0" err="1"/>
              <a:t>MiRiaM</a:t>
            </a:r>
            <a:r>
              <a:rPr lang="sv-SE" b="1" dirty="0"/>
              <a:t> Event</a:t>
            </a:r>
            <a:r>
              <a:rPr lang="sv-SE" dirty="0"/>
              <a:t> Kommer att kunna arbeta i eventdelen.</a:t>
            </a:r>
          </a:p>
          <a:p>
            <a:r>
              <a:rPr lang="sv-SE" b="1" dirty="0"/>
              <a:t>Webbredaktör </a:t>
            </a:r>
            <a:r>
              <a:rPr lang="sv-SE" dirty="0"/>
              <a:t>Kommer att kunna arbeta i eventdelen i registret eftersom event har en koppling till hemsidan. Webbredaktörerna kommer att migreras över från Föreningssupport.</a:t>
            </a:r>
          </a:p>
          <a:p>
            <a:r>
              <a:rPr lang="sv-SE" b="1" dirty="0"/>
              <a:t>Styrelsen</a:t>
            </a:r>
            <a:r>
              <a:rPr lang="sv-SE" dirty="0"/>
              <a:t> Kommer att ha läsbehörighet i registret.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1A1DF5-C8D0-F54E-823D-68A86AA9FA2C}" type="slidenum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MS PGothic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99734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0762" y="119933"/>
            <a:ext cx="6778710" cy="520117"/>
          </a:xfrm>
        </p:spPr>
        <p:txBody>
          <a:bodyPr/>
          <a:lstStyle/>
          <a:p>
            <a:r>
              <a:rPr lang="sv-SE" dirty="0"/>
              <a:t>Inloggningsuppgifter i Miriam m.m.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1068302" y="923912"/>
            <a:ext cx="7249433" cy="5653158"/>
          </a:xfrm>
        </p:spPr>
        <p:txBody>
          <a:bodyPr/>
          <a:lstStyle/>
          <a:p>
            <a:r>
              <a:rPr lang="sv-SE" sz="2400" dirty="0"/>
              <a:t>Person som registreras på uppdrag som skall ha access till Miriam (och har en e-postadress registrerad) skall automatiskt få inloggningsuppgifter utskickade</a:t>
            </a:r>
          </a:p>
          <a:p>
            <a:r>
              <a:rPr lang="sv-SE" sz="2400" dirty="0"/>
              <a:t>Ex. </a:t>
            </a:r>
            <a:r>
              <a:rPr lang="sv-SE" sz="2400" dirty="0" err="1"/>
              <a:t>Anv.namn</a:t>
            </a:r>
            <a:r>
              <a:rPr lang="sv-SE" sz="2400" dirty="0"/>
              <a:t>: </a:t>
            </a:r>
            <a:r>
              <a:rPr lang="sv-SE" sz="2400" dirty="0" err="1"/>
              <a:t>sfzone</a:t>
            </a:r>
            <a:r>
              <a:rPr lang="sv-SE" sz="2400" dirty="0"/>
              <a:t>\</a:t>
            </a:r>
            <a:r>
              <a:rPr lang="sv-SE" sz="2400" dirty="0" err="1"/>
              <a:t>xxxxxx</a:t>
            </a:r>
            <a:r>
              <a:rPr lang="sv-SE" sz="2400" dirty="0"/>
              <a:t>  (OBS snedstrecket är backslash)    &lt;Alt Gr&gt; och &lt;+ ?&gt; samtidigt</a:t>
            </a:r>
          </a:p>
          <a:p>
            <a:r>
              <a:rPr lang="sv-SE" sz="2400" dirty="0"/>
              <a:t>Ex. Lösenord: </a:t>
            </a:r>
            <a:r>
              <a:rPr lang="sv-SE" sz="2400" dirty="0" err="1"/>
              <a:t>SPFxxxxxxx</a:t>
            </a:r>
            <a:r>
              <a:rPr lang="sv-SE" sz="2400" dirty="0"/>
              <a:t>!    ( ! vara med)</a:t>
            </a:r>
          </a:p>
          <a:p>
            <a:r>
              <a:rPr lang="sv-SE" sz="2400" dirty="0"/>
              <a:t>Ovanstående system för </a:t>
            </a:r>
            <a:r>
              <a:rPr lang="sv-SE" sz="2400" dirty="0" err="1"/>
              <a:t>anv.namn</a:t>
            </a:r>
            <a:r>
              <a:rPr lang="sv-SE" sz="2400" dirty="0"/>
              <a:t> och lösen kan ändras</a:t>
            </a:r>
          </a:p>
          <a:p>
            <a:r>
              <a:rPr lang="sv-SE" sz="2400" b="1" dirty="0"/>
              <a:t>Webbläsaren Explorer fungerar bäst i Miriam</a:t>
            </a:r>
          </a:p>
          <a:p>
            <a:r>
              <a:rPr lang="sv-SE" sz="2400" b="1" dirty="0"/>
              <a:t>EXPLORER inte </a:t>
            </a:r>
            <a:r>
              <a:rPr lang="sv-SE" sz="2400" b="1" dirty="0" err="1"/>
              <a:t>Edge</a:t>
            </a:r>
            <a:endParaRPr lang="sv-SE" sz="2400" b="1" dirty="0"/>
          </a:p>
          <a:p>
            <a:endParaRPr lang="sv-SE" sz="2400" b="1" dirty="0"/>
          </a:p>
          <a:p>
            <a:endParaRPr lang="sv-SE" b="1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81A1DF5-C8D0-F54E-823D-68A86AA9FA2C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442" y="4827548"/>
            <a:ext cx="44767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8698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Logga in i Miriam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b="1" dirty="0"/>
              <a:t>Webbläsaren Explorer fungerar bäst i Miriam</a:t>
            </a:r>
          </a:p>
          <a:p>
            <a:r>
              <a:rPr lang="sv-SE" b="1" dirty="0"/>
              <a:t>Inte </a:t>
            </a:r>
            <a:r>
              <a:rPr lang="sv-SE" b="1" dirty="0" err="1"/>
              <a:t>Edge</a:t>
            </a:r>
            <a:r>
              <a:rPr lang="sv-SE" b="1" dirty="0"/>
              <a:t> utan EXPLORER !!!!</a:t>
            </a:r>
          </a:p>
          <a:p>
            <a:r>
              <a:rPr lang="sv-SE" dirty="0">
                <a:hlinkClick r:id="rId2"/>
              </a:rPr>
              <a:t>http://miriam.spfseniorerna.se/SPF</a:t>
            </a:r>
            <a:endParaRPr lang="sv-SE" dirty="0"/>
          </a:p>
          <a:p>
            <a:r>
              <a:rPr lang="sv-SE" dirty="0"/>
              <a:t>Eller via inloggning på Mina Sidor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81A1DF5-C8D0-F54E-823D-68A86AA9FA2C}" type="slidenum">
              <a:rPr lang="sv-SE" smtClean="0"/>
              <a:pPr>
                <a:defRPr/>
              </a:pPr>
              <a:t>8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23" y="2547955"/>
            <a:ext cx="447675" cy="36195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499" y="4231624"/>
            <a:ext cx="4708478" cy="2132664"/>
          </a:xfrm>
          <a:prstGeom prst="rect">
            <a:avLst/>
          </a:prstGeom>
        </p:spPr>
      </p:pic>
      <p:cxnSp>
        <p:nvCxnSpPr>
          <p:cNvPr id="12" name="Rak pilkoppling 11"/>
          <p:cNvCxnSpPr/>
          <p:nvPr/>
        </p:nvCxnSpPr>
        <p:spPr>
          <a:xfrm flipH="1" flipV="1">
            <a:off x="5418161" y="4926842"/>
            <a:ext cx="2238233" cy="979009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131570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303" y="189426"/>
            <a:ext cx="6778710" cy="885242"/>
          </a:xfrm>
        </p:spPr>
        <p:txBody>
          <a:bodyPr/>
          <a:lstStyle/>
          <a:p>
            <a:r>
              <a:rPr lang="sv-SE" dirty="0"/>
              <a:t>Mina Sidor i SPF portalen</a:t>
            </a: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42801" y="641445"/>
            <a:ext cx="6526990" cy="6096029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81A1DF5-C8D0-F54E-823D-68A86AA9FA2C}" type="slidenum">
              <a:rPr lang="sv-SE" smtClean="0"/>
              <a:pPr>
                <a:defRPr/>
              </a:pPr>
              <a:t>9</a:t>
            </a:fld>
            <a:endParaRPr lang="sv-SE"/>
          </a:p>
        </p:txBody>
      </p:sp>
      <p:cxnSp>
        <p:nvCxnSpPr>
          <p:cNvPr id="7" name="Rak pilkoppling 6"/>
          <p:cNvCxnSpPr/>
          <p:nvPr/>
        </p:nvCxnSpPr>
        <p:spPr>
          <a:xfrm flipV="1">
            <a:off x="109182" y="3753134"/>
            <a:ext cx="959121" cy="614150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ak pilkoppling 7"/>
          <p:cNvCxnSpPr/>
          <p:nvPr/>
        </p:nvCxnSpPr>
        <p:spPr>
          <a:xfrm flipV="1">
            <a:off x="0" y="4938229"/>
            <a:ext cx="959121" cy="614150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k pilkoppling 8"/>
          <p:cNvCxnSpPr/>
          <p:nvPr/>
        </p:nvCxnSpPr>
        <p:spPr>
          <a:xfrm flipV="1">
            <a:off x="0" y="5509174"/>
            <a:ext cx="959121" cy="614150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k pilkoppling 9"/>
          <p:cNvCxnSpPr/>
          <p:nvPr/>
        </p:nvCxnSpPr>
        <p:spPr>
          <a:xfrm flipV="1">
            <a:off x="0" y="6080119"/>
            <a:ext cx="959121" cy="614150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Bildobjekt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681" y="4604604"/>
            <a:ext cx="1095375" cy="1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109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SPFseniorerna_presentationsmall">
  <a:themeElements>
    <a:clrScheme name="SPF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8FCB"/>
      </a:accent1>
      <a:accent2>
        <a:srgbClr val="E75113"/>
      </a:accent2>
      <a:accent3>
        <a:srgbClr val="004178"/>
      </a:accent3>
      <a:accent4>
        <a:srgbClr val="87C3E7"/>
      </a:accent4>
      <a:accent5>
        <a:srgbClr val="BDE4F7"/>
      </a:accent5>
      <a:accent6>
        <a:srgbClr val="EBF6FC"/>
      </a:accent6>
      <a:hlink>
        <a:srgbClr val="008FCB"/>
      </a:hlink>
      <a:folHlink>
        <a:srgbClr val="E75113"/>
      </a:folHlink>
    </a:clrScheme>
    <a:fontScheme name="SP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vhoppsanalys 20150907">
  <a:themeElements>
    <a:clrScheme name="SPF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8FCB"/>
      </a:accent1>
      <a:accent2>
        <a:srgbClr val="E75113"/>
      </a:accent2>
      <a:accent3>
        <a:srgbClr val="004178"/>
      </a:accent3>
      <a:accent4>
        <a:srgbClr val="87C3E7"/>
      </a:accent4>
      <a:accent5>
        <a:srgbClr val="BDE4F7"/>
      </a:accent5>
      <a:accent6>
        <a:srgbClr val="EBF6FC"/>
      </a:accent6>
      <a:hlink>
        <a:srgbClr val="008FCB"/>
      </a:hlink>
      <a:folHlink>
        <a:srgbClr val="E75113"/>
      </a:folHlink>
    </a:clrScheme>
    <a:fontScheme name="SP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SPFseniorerna_presentationsmall</Template>
  <TotalTime>4104</TotalTime>
  <Words>857</Words>
  <Application>Microsoft Office PowerPoint</Application>
  <PresentationFormat>Bildspel på skärmen (4:3)</PresentationFormat>
  <Paragraphs>167</Paragraphs>
  <Slides>22</Slides>
  <Notes>1</Notes>
  <HiddenSlides>12</HiddenSlides>
  <MMClips>0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22</vt:i4>
      </vt:variant>
    </vt:vector>
  </HeadingPairs>
  <TitlesOfParts>
    <vt:vector size="33" baseType="lpstr">
      <vt:lpstr>MS PGothic</vt:lpstr>
      <vt:lpstr>Arial</vt:lpstr>
      <vt:lpstr>Calibri</vt:lpstr>
      <vt:lpstr>Impact</vt:lpstr>
      <vt:lpstr>Roboto Lt</vt:lpstr>
      <vt:lpstr>SVkepler</vt:lpstr>
      <vt:lpstr>SVmyriad</vt:lpstr>
      <vt:lpstr>Times New Roman</vt:lpstr>
      <vt:lpstr>Wingdings</vt:lpstr>
      <vt:lpstr>SPFseniorerna_presentationsmall</vt:lpstr>
      <vt:lpstr>Avhoppsanalys 20150907</vt:lpstr>
      <vt:lpstr>Miriam  Hässleholm 170329 </vt:lpstr>
      <vt:lpstr>PowerPoint-presentation</vt:lpstr>
      <vt:lpstr>Vad skall vi göra idag</vt:lpstr>
      <vt:lpstr>Bra webbadresser Vi har inte skrivit ut lathundar – De uppdateras</vt:lpstr>
      <vt:lpstr>Vanliga kopplingar mellan Miriam och Hemsidan </vt:lpstr>
      <vt:lpstr>Följande uppdrag kommer att kunna arbeta i MiRiaM med olika saker. </vt:lpstr>
      <vt:lpstr>Inloggningsuppgifter i Miriam m.m.</vt:lpstr>
      <vt:lpstr>Logga in i Miriam</vt:lpstr>
      <vt:lpstr>Mina Sidor i SPF portalen</vt:lpstr>
      <vt:lpstr>Om funktionerna på Mina Sidor </vt:lpstr>
      <vt:lpstr>Arrangemang som läggs i Eventmodulen hamnar i kalendern</vt:lpstr>
      <vt:lpstr>Mina aktiviteter</vt:lpstr>
      <vt:lpstr>Event-modulen i Miriam</vt:lpstr>
      <vt:lpstr>Event-modulen i Miriam</vt:lpstr>
      <vt:lpstr>Här finns 4 Event”mappar” skapade</vt:lpstr>
      <vt:lpstr>PowerPoint-presentation</vt:lpstr>
      <vt:lpstr>Flera skapade Event-tillfällen under en ”Event-mapp”</vt:lpstr>
      <vt:lpstr>Ex i ett befintligt Eventtillfälle/ Arrangemang</vt:lpstr>
      <vt:lpstr>Mittensektionen (klipp 1)</vt:lpstr>
      <vt:lpstr>Mittensektionen (klipp 2)</vt:lpstr>
      <vt:lpstr>Mittensektionen (klipp 3) Inkl. vänstersektion</vt:lpstr>
      <vt:lpstr>Pris-sektionen expanderad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Åström Markus</dc:creator>
  <cp:lastModifiedBy>Morten Kehler</cp:lastModifiedBy>
  <cp:revision>103</cp:revision>
  <cp:lastPrinted>2017-03-08T14:32:32Z</cp:lastPrinted>
  <dcterms:created xsi:type="dcterms:W3CDTF">2016-06-28T07:46:19Z</dcterms:created>
  <dcterms:modified xsi:type="dcterms:W3CDTF">2017-03-28T18:14:47Z</dcterms:modified>
</cp:coreProperties>
</file>