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776" r:id="rId2"/>
    <p:sldMasterId id="2147483800" r:id="rId3"/>
    <p:sldMasterId id="2147483859" r:id="rId4"/>
    <p:sldMasterId id="2147483870" r:id="rId5"/>
    <p:sldMasterId id="2147483888" r:id="rId6"/>
    <p:sldMasterId id="2147483929" r:id="rId7"/>
    <p:sldMasterId id="2147483940" r:id="rId8"/>
    <p:sldMasterId id="2147484003" r:id="rId9"/>
    <p:sldMasterId id="2147484050" r:id="rId10"/>
    <p:sldMasterId id="2147484074" r:id="rId11"/>
    <p:sldMasterId id="2147484098" r:id="rId12"/>
    <p:sldMasterId id="2147484110" r:id="rId13"/>
    <p:sldMasterId id="2147484117" r:id="rId14"/>
  </p:sldMasterIdLst>
  <p:notesMasterIdLst>
    <p:notesMasterId r:id="rId39"/>
  </p:notesMasterIdLst>
  <p:sldIdLst>
    <p:sldId id="257" r:id="rId15"/>
    <p:sldId id="429" r:id="rId16"/>
    <p:sldId id="430" r:id="rId17"/>
    <p:sldId id="479" r:id="rId18"/>
    <p:sldId id="452" r:id="rId19"/>
    <p:sldId id="480" r:id="rId20"/>
    <p:sldId id="481" r:id="rId21"/>
    <p:sldId id="482" r:id="rId22"/>
    <p:sldId id="483" r:id="rId23"/>
    <p:sldId id="417" r:id="rId24"/>
    <p:sldId id="469" r:id="rId25"/>
    <p:sldId id="484" r:id="rId26"/>
    <p:sldId id="471" r:id="rId27"/>
    <p:sldId id="473" r:id="rId28"/>
    <p:sldId id="474" r:id="rId29"/>
    <p:sldId id="491" r:id="rId30"/>
    <p:sldId id="409" r:id="rId31"/>
    <p:sldId id="493" r:id="rId32"/>
    <p:sldId id="399" r:id="rId33"/>
    <p:sldId id="402" r:id="rId34"/>
    <p:sldId id="486" r:id="rId35"/>
    <p:sldId id="487" r:id="rId36"/>
    <p:sldId id="488" r:id="rId37"/>
    <p:sldId id="489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klf.kolan.org\data2\droot\Data\Avd%20ekonomi%20&amp;%20styrning\EkAnalys\Gemens_kataloger_EkAnalys\Makroekonomi\Prognos%20&amp;%20ber&#228;kningar\Potential%20och%20gap\uppdatering%20av%20graf%20till%20Nickl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TJ1\AppData\Roaming\Microsoft\Excel\syssels&#228;ttninggrad%20aug%202018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TJ1\AppData\Roaming\Microsoft\Excel\syssels&#228;ttninggrad%20aug%202018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klf.kolan.org\data2\droot\Data\Avd%20ekonomi%20&amp;%20styrning\EkAnalys\sstj1\makro\KIdatakommuninve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/>
              <a:t>Antalet</a:t>
            </a:r>
            <a:r>
              <a:rPr lang="sv-SE" sz="1800" baseline="0"/>
              <a:t> faktiskt arbetade timmar och potentiella timmar</a:t>
            </a:r>
            <a:endParaRPr lang="sv-SE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1153975092972733E-2"/>
          <c:y val="8.4042237107514142E-2"/>
          <c:w val="0.93402979416416454"/>
          <c:h val="0.82566133723329449"/>
        </c:manualLayout>
      </c:layout>
      <c:lineChart>
        <c:grouping val="standard"/>
        <c:varyColors val="0"/>
        <c:ser>
          <c:idx val="3"/>
          <c:order val="0"/>
          <c:tx>
            <c:v>Arbetade timmar (inkl prognos)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E-4A9B-97FF-9167DC59A7DD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E-4A9B-97FF-9167DC59A7DD}"/>
              </c:ext>
            </c:extLst>
          </c:dPt>
          <c:dPt>
            <c:idx val="56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EE-4A9B-97FF-9167DC59A7DD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EE-4A9B-97FF-9167DC59A7DD}"/>
              </c:ext>
            </c:extLst>
          </c:dPt>
          <c:dPt>
            <c:idx val="58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EE-4A9B-97FF-9167DC59A7DD}"/>
              </c:ext>
            </c:extLst>
          </c:dPt>
          <c:dPt>
            <c:idx val="59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3EE-4A9B-97FF-9167DC59A7DD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3EE-4A9B-97FF-9167DC59A7DD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43EE-4A9B-97FF-9167DC59A7DD}"/>
              </c:ext>
            </c:extLst>
          </c:dPt>
          <c:dPt>
            <c:idx val="62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43EE-4A9B-97FF-9167DC59A7DD}"/>
              </c:ext>
            </c:extLst>
          </c:dPt>
          <c:dPt>
            <c:idx val="63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43EE-4A9B-97FF-9167DC59A7DD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43EE-4A9B-97FF-9167DC59A7DD}"/>
              </c:ext>
            </c:extLst>
          </c:dPt>
          <c:val>
            <c:numRef>
              <c:f>Blad1!$AY$14:$DR$14</c:f>
              <c:numCache>
                <c:formatCode>General</c:formatCode>
                <c:ptCount val="72"/>
                <c:pt idx="0">
                  <c:v>1728</c:v>
                </c:pt>
                <c:pt idx="1">
                  <c:v>1735</c:v>
                </c:pt>
                <c:pt idx="2">
                  <c:v>1733</c:v>
                </c:pt>
                <c:pt idx="3">
                  <c:v>1741</c:v>
                </c:pt>
                <c:pt idx="4">
                  <c:v>1751</c:v>
                </c:pt>
                <c:pt idx="5">
                  <c:v>1758</c:v>
                </c:pt>
                <c:pt idx="6">
                  <c:v>1778</c:v>
                </c:pt>
                <c:pt idx="7">
                  <c:v>1786</c:v>
                </c:pt>
                <c:pt idx="8">
                  <c:v>1805</c:v>
                </c:pt>
                <c:pt idx="9">
                  <c:v>1823</c:v>
                </c:pt>
                <c:pt idx="10">
                  <c:v>1832</c:v>
                </c:pt>
                <c:pt idx="11">
                  <c:v>1854</c:v>
                </c:pt>
                <c:pt idx="12">
                  <c:v>1840</c:v>
                </c:pt>
                <c:pt idx="13">
                  <c:v>1860</c:v>
                </c:pt>
                <c:pt idx="14">
                  <c:v>1831</c:v>
                </c:pt>
                <c:pt idx="15">
                  <c:v>1827</c:v>
                </c:pt>
                <c:pt idx="16">
                  <c:v>1809</c:v>
                </c:pt>
                <c:pt idx="17">
                  <c:v>1785</c:v>
                </c:pt>
                <c:pt idx="18">
                  <c:v>1794</c:v>
                </c:pt>
                <c:pt idx="19">
                  <c:v>1785</c:v>
                </c:pt>
                <c:pt idx="20">
                  <c:v>1804</c:v>
                </c:pt>
                <c:pt idx="21">
                  <c:v>1819</c:v>
                </c:pt>
                <c:pt idx="22">
                  <c:v>1844</c:v>
                </c:pt>
                <c:pt idx="23">
                  <c:v>1845</c:v>
                </c:pt>
                <c:pt idx="24">
                  <c:v>1860</c:v>
                </c:pt>
                <c:pt idx="25">
                  <c:v>1869</c:v>
                </c:pt>
                <c:pt idx="26">
                  <c:v>1864</c:v>
                </c:pt>
                <c:pt idx="27">
                  <c:v>1863</c:v>
                </c:pt>
                <c:pt idx="28">
                  <c:v>1881</c:v>
                </c:pt>
                <c:pt idx="29">
                  <c:v>1870</c:v>
                </c:pt>
                <c:pt idx="30">
                  <c:v>1872</c:v>
                </c:pt>
                <c:pt idx="31">
                  <c:v>1888</c:v>
                </c:pt>
                <c:pt idx="32">
                  <c:v>1866</c:v>
                </c:pt>
                <c:pt idx="33">
                  <c:v>1892</c:v>
                </c:pt>
                <c:pt idx="34">
                  <c:v>1885</c:v>
                </c:pt>
                <c:pt idx="35">
                  <c:v>1898</c:v>
                </c:pt>
                <c:pt idx="36">
                  <c:v>1910</c:v>
                </c:pt>
                <c:pt idx="37">
                  <c:v>1907</c:v>
                </c:pt>
                <c:pt idx="38">
                  <c:v>1937</c:v>
                </c:pt>
                <c:pt idx="39">
                  <c:v>1924</c:v>
                </c:pt>
                <c:pt idx="40">
                  <c:v>1933</c:v>
                </c:pt>
                <c:pt idx="41">
                  <c:v>1921</c:v>
                </c:pt>
                <c:pt idx="42">
                  <c:v>1944</c:v>
                </c:pt>
                <c:pt idx="43">
                  <c:v>1947</c:v>
                </c:pt>
                <c:pt idx="44">
                  <c:v>1961</c:v>
                </c:pt>
                <c:pt idx="45">
                  <c:v>1991</c:v>
                </c:pt>
                <c:pt idx="46">
                  <c:v>1969</c:v>
                </c:pt>
                <c:pt idx="47">
                  <c:v>1971</c:v>
                </c:pt>
                <c:pt idx="48">
                  <c:v>2003</c:v>
                </c:pt>
                <c:pt idx="49">
                  <c:v>2005</c:v>
                </c:pt>
                <c:pt idx="50">
                  <c:v>2016</c:v>
                </c:pt>
                <c:pt idx="51">
                  <c:v>2035</c:v>
                </c:pt>
                <c:pt idx="52">
                  <c:v>2039</c:v>
                </c:pt>
                <c:pt idx="53">
                  <c:v>2056</c:v>
                </c:pt>
                <c:pt idx="54">
                  <c:v>2060.5976596159494</c:v>
                </c:pt>
                <c:pt idx="55">
                  <c:v>2062.2681010980341</c:v>
                </c:pt>
                <c:pt idx="56">
                  <c:v>2063.6473181065771</c:v>
                </c:pt>
                <c:pt idx="57">
                  <c:v>2062.2845055060202</c:v>
                </c:pt>
                <c:pt idx="58">
                  <c:v>2060.6172943869201</c:v>
                </c:pt>
                <c:pt idx="59">
                  <c:v>2059.1076671954079</c:v>
                </c:pt>
                <c:pt idx="60">
                  <c:v>2056.9239241396663</c:v>
                </c:pt>
                <c:pt idx="61">
                  <c:v>2056.6770841425364</c:v>
                </c:pt>
                <c:pt idx="62">
                  <c:v>2055.0354913750389</c:v>
                </c:pt>
                <c:pt idx="63">
                  <c:v>2054.0833848407392</c:v>
                </c:pt>
                <c:pt idx="64">
                  <c:v>2052.318032287812</c:v>
                </c:pt>
                <c:pt idx="65">
                  <c:v>2055.6757472895515</c:v>
                </c:pt>
                <c:pt idx="66">
                  <c:v>2059.0752294696986</c:v>
                </c:pt>
                <c:pt idx="67">
                  <c:v>2062.51647882825</c:v>
                </c:pt>
                <c:pt idx="68">
                  <c:v>2065.9994953652099</c:v>
                </c:pt>
                <c:pt idx="69">
                  <c:v>2069.3667805556593</c:v>
                </c:pt>
                <c:pt idx="70">
                  <c:v>2072.6183343995967</c:v>
                </c:pt>
                <c:pt idx="71">
                  <c:v>2075.7541568970241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3EE-4A9B-97FF-9167DC59A7DD}"/>
            </c:ext>
          </c:extLst>
        </c:ser>
        <c:ser>
          <c:idx val="0"/>
          <c:order val="1"/>
          <c:tx>
            <c:v>Potentiella timmar (inkl. bedömning)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54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43EE-4A9B-97FF-9167DC59A7DD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43EE-4A9B-97FF-9167DC59A7DD}"/>
              </c:ext>
            </c:extLst>
          </c:dPt>
          <c:dPt>
            <c:idx val="56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43EE-4A9B-97FF-9167DC59A7DD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43EE-4A9B-97FF-9167DC59A7DD}"/>
              </c:ext>
            </c:extLst>
          </c:dPt>
          <c:dPt>
            <c:idx val="58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43EE-4A9B-97FF-9167DC59A7DD}"/>
              </c:ext>
            </c:extLst>
          </c:dPt>
          <c:dPt>
            <c:idx val="59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43EE-4A9B-97FF-9167DC59A7DD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43EE-4A9B-97FF-9167DC59A7DD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43EE-4A9B-97FF-9167DC59A7DD}"/>
              </c:ext>
            </c:extLst>
          </c:dPt>
          <c:dPt>
            <c:idx val="62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43EE-4A9B-97FF-9167DC59A7DD}"/>
              </c:ext>
            </c:extLst>
          </c:dPt>
          <c:dPt>
            <c:idx val="63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43EE-4A9B-97FF-9167DC59A7DD}"/>
              </c:ext>
            </c:extLst>
          </c:dPt>
          <c:dPt>
            <c:idx val="64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43EE-4A9B-97FF-9167DC59A7DD}"/>
              </c:ext>
            </c:extLst>
          </c:dPt>
          <c:dPt>
            <c:idx val="65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43EE-4A9B-97FF-9167DC59A7DD}"/>
              </c:ext>
            </c:extLst>
          </c:dPt>
          <c:dPt>
            <c:idx val="66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43EE-4A9B-97FF-9167DC59A7DD}"/>
              </c:ext>
            </c:extLst>
          </c:dPt>
          <c:dPt>
            <c:idx val="67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43EE-4A9B-97FF-9167DC59A7DD}"/>
              </c:ext>
            </c:extLst>
          </c:dPt>
          <c:dPt>
            <c:idx val="68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43EE-4A9B-97FF-9167DC59A7DD}"/>
              </c:ext>
            </c:extLst>
          </c:dPt>
          <c:dPt>
            <c:idx val="69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43EE-4A9B-97FF-9167DC59A7DD}"/>
              </c:ext>
            </c:extLst>
          </c:dPt>
          <c:dPt>
            <c:idx val="70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43EE-4A9B-97FF-9167DC59A7DD}"/>
              </c:ext>
            </c:extLst>
          </c:dPt>
          <c:dPt>
            <c:idx val="71"/>
            <c:marker>
              <c:symbol val="none"/>
            </c:marker>
            <c:bubble3D val="0"/>
            <c:spPr>
              <a:ln w="19050" cap="rnd">
                <a:solidFill>
                  <a:srgbClr val="002060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43EE-4A9B-97FF-9167DC59A7DD}"/>
              </c:ext>
            </c:extLst>
          </c:dPt>
          <c:cat>
            <c:numRef>
              <c:f>Blad1!$AY$10:$DR$10</c:f>
              <c:numCache>
                <c:formatCode>0</c:formatCode>
                <c:ptCount val="72"/>
                <c:pt idx="0">
                  <c:v>2005.125</c:v>
                </c:pt>
                <c:pt idx="1">
                  <c:v>2005.375</c:v>
                </c:pt>
                <c:pt idx="2">
                  <c:v>2005.625</c:v>
                </c:pt>
                <c:pt idx="3">
                  <c:v>2005.875</c:v>
                </c:pt>
                <c:pt idx="4">
                  <c:v>2006.125</c:v>
                </c:pt>
                <c:pt idx="5">
                  <c:v>2006.375</c:v>
                </c:pt>
                <c:pt idx="6">
                  <c:v>2006.625</c:v>
                </c:pt>
                <c:pt idx="7">
                  <c:v>2006.875</c:v>
                </c:pt>
                <c:pt idx="8">
                  <c:v>2007.125</c:v>
                </c:pt>
                <c:pt idx="9">
                  <c:v>2007.375</c:v>
                </c:pt>
                <c:pt idx="10">
                  <c:v>2007.625</c:v>
                </c:pt>
                <c:pt idx="11">
                  <c:v>2007.875</c:v>
                </c:pt>
                <c:pt idx="12">
                  <c:v>2008.125</c:v>
                </c:pt>
                <c:pt idx="13">
                  <c:v>2008.375</c:v>
                </c:pt>
                <c:pt idx="14">
                  <c:v>2008.625</c:v>
                </c:pt>
                <c:pt idx="15">
                  <c:v>2008.875</c:v>
                </c:pt>
                <c:pt idx="16">
                  <c:v>2009.125</c:v>
                </c:pt>
                <c:pt idx="17">
                  <c:v>2009.375</c:v>
                </c:pt>
                <c:pt idx="18">
                  <c:v>2009.625</c:v>
                </c:pt>
                <c:pt idx="19">
                  <c:v>2009.875</c:v>
                </c:pt>
                <c:pt idx="20">
                  <c:v>2010.125</c:v>
                </c:pt>
                <c:pt idx="21">
                  <c:v>2010.375</c:v>
                </c:pt>
                <c:pt idx="22">
                  <c:v>2010.625</c:v>
                </c:pt>
                <c:pt idx="23">
                  <c:v>2010.875</c:v>
                </c:pt>
                <c:pt idx="24">
                  <c:v>2011.125</c:v>
                </c:pt>
                <c:pt idx="25">
                  <c:v>2011.375</c:v>
                </c:pt>
                <c:pt idx="26">
                  <c:v>2011.625</c:v>
                </c:pt>
                <c:pt idx="27">
                  <c:v>2011.875</c:v>
                </c:pt>
                <c:pt idx="28">
                  <c:v>2012.125</c:v>
                </c:pt>
                <c:pt idx="29">
                  <c:v>2012.375</c:v>
                </c:pt>
                <c:pt idx="30">
                  <c:v>2012.625</c:v>
                </c:pt>
                <c:pt idx="31">
                  <c:v>2012.875</c:v>
                </c:pt>
                <c:pt idx="32">
                  <c:v>2013.125</c:v>
                </c:pt>
                <c:pt idx="33">
                  <c:v>2013.375</c:v>
                </c:pt>
                <c:pt idx="34">
                  <c:v>2013.625</c:v>
                </c:pt>
                <c:pt idx="35">
                  <c:v>2013.875</c:v>
                </c:pt>
                <c:pt idx="36">
                  <c:v>2014.125</c:v>
                </c:pt>
                <c:pt idx="37">
                  <c:v>2014.375</c:v>
                </c:pt>
                <c:pt idx="38">
                  <c:v>2014.625</c:v>
                </c:pt>
                <c:pt idx="39">
                  <c:v>2014.875</c:v>
                </c:pt>
                <c:pt idx="40">
                  <c:v>2015.125</c:v>
                </c:pt>
                <c:pt idx="41">
                  <c:v>2015.375</c:v>
                </c:pt>
                <c:pt idx="42">
                  <c:v>2015.625</c:v>
                </c:pt>
                <c:pt idx="43">
                  <c:v>2015.875</c:v>
                </c:pt>
                <c:pt idx="44">
                  <c:v>2016.125</c:v>
                </c:pt>
                <c:pt idx="45">
                  <c:v>2016.375</c:v>
                </c:pt>
                <c:pt idx="46">
                  <c:v>2016.625</c:v>
                </c:pt>
                <c:pt idx="47">
                  <c:v>2016.875</c:v>
                </c:pt>
                <c:pt idx="48">
                  <c:v>2017.125</c:v>
                </c:pt>
                <c:pt idx="49">
                  <c:v>2017.375</c:v>
                </c:pt>
                <c:pt idx="50">
                  <c:v>2017.625</c:v>
                </c:pt>
                <c:pt idx="51">
                  <c:v>2017.875</c:v>
                </c:pt>
                <c:pt idx="52">
                  <c:v>2018.125</c:v>
                </c:pt>
                <c:pt idx="53">
                  <c:v>2018.375</c:v>
                </c:pt>
                <c:pt idx="54">
                  <c:v>2018.625</c:v>
                </c:pt>
                <c:pt idx="55">
                  <c:v>2018.875</c:v>
                </c:pt>
                <c:pt idx="56">
                  <c:v>2019.125</c:v>
                </c:pt>
                <c:pt idx="57">
                  <c:v>2019.375</c:v>
                </c:pt>
                <c:pt idx="58">
                  <c:v>2019.625</c:v>
                </c:pt>
                <c:pt idx="59">
                  <c:v>2019.875</c:v>
                </c:pt>
                <c:pt idx="60">
                  <c:v>2020.125</c:v>
                </c:pt>
                <c:pt idx="61">
                  <c:v>2020.375</c:v>
                </c:pt>
                <c:pt idx="62">
                  <c:v>2020.625</c:v>
                </c:pt>
                <c:pt idx="63">
                  <c:v>2020.875</c:v>
                </c:pt>
                <c:pt idx="64">
                  <c:v>2021.125</c:v>
                </c:pt>
                <c:pt idx="65">
                  <c:v>2021.375</c:v>
                </c:pt>
                <c:pt idx="66">
                  <c:v>2021.625</c:v>
                </c:pt>
                <c:pt idx="67">
                  <c:v>2021.875</c:v>
                </c:pt>
                <c:pt idx="68">
                  <c:v>2022.125</c:v>
                </c:pt>
                <c:pt idx="69">
                  <c:v>2022.375</c:v>
                </c:pt>
                <c:pt idx="70">
                  <c:v>2022.625</c:v>
                </c:pt>
                <c:pt idx="71">
                  <c:v>2022.875</c:v>
                </c:pt>
              </c:numCache>
            </c:numRef>
          </c:cat>
          <c:val>
            <c:numRef>
              <c:f>Blad1!$AY$13:$DR$13</c:f>
              <c:numCache>
                <c:formatCode>General</c:formatCode>
                <c:ptCount val="72"/>
                <c:pt idx="0">
                  <c:v>1749.8173000000002</c:v>
                </c:pt>
                <c:pt idx="1">
                  <c:v>1754.4651000000001</c:v>
                </c:pt>
                <c:pt idx="2">
                  <c:v>1759.5548000000001</c:v>
                </c:pt>
                <c:pt idx="3">
                  <c:v>1765.0628999999999</c:v>
                </c:pt>
                <c:pt idx="4">
                  <c:v>1770.9576999999999</c:v>
                </c:pt>
                <c:pt idx="5">
                  <c:v>1777.1624999999999</c:v>
                </c:pt>
                <c:pt idx="6">
                  <c:v>1783.6076</c:v>
                </c:pt>
                <c:pt idx="7">
                  <c:v>1790.1777</c:v>
                </c:pt>
                <c:pt idx="8">
                  <c:v>1796.7272</c:v>
                </c:pt>
                <c:pt idx="9">
                  <c:v>1803.0599</c:v>
                </c:pt>
                <c:pt idx="10">
                  <c:v>1808.9898999999998</c:v>
                </c:pt>
                <c:pt idx="11">
                  <c:v>1814.4204999999999</c:v>
                </c:pt>
                <c:pt idx="12">
                  <c:v>1819.3028999999999</c:v>
                </c:pt>
                <c:pt idx="13">
                  <c:v>1823.7958000000001</c:v>
                </c:pt>
                <c:pt idx="14">
                  <c:v>1828.0456999999999</c:v>
                </c:pt>
                <c:pt idx="15">
                  <c:v>1832.364</c:v>
                </c:pt>
                <c:pt idx="16">
                  <c:v>1836.9866999999999</c:v>
                </c:pt>
                <c:pt idx="17">
                  <c:v>1842.0844</c:v>
                </c:pt>
                <c:pt idx="18">
                  <c:v>1847.7253999999998</c:v>
                </c:pt>
                <c:pt idx="19">
                  <c:v>1853.7758000000001</c:v>
                </c:pt>
                <c:pt idx="20">
                  <c:v>1860.1267</c:v>
                </c:pt>
                <c:pt idx="21">
                  <c:v>1866.5111000000002</c:v>
                </c:pt>
                <c:pt idx="22">
                  <c:v>1872.67</c:v>
                </c:pt>
                <c:pt idx="23">
                  <c:v>1878.3904</c:v>
                </c:pt>
                <c:pt idx="24">
                  <c:v>1883.6424999999999</c:v>
                </c:pt>
                <c:pt idx="25">
                  <c:v>1888.4657</c:v>
                </c:pt>
                <c:pt idx="26">
                  <c:v>1892.9293</c:v>
                </c:pt>
                <c:pt idx="27">
                  <c:v>1897.1563000000001</c:v>
                </c:pt>
                <c:pt idx="28">
                  <c:v>1901.242</c:v>
                </c:pt>
                <c:pt idx="29">
                  <c:v>1905.1993</c:v>
                </c:pt>
                <c:pt idx="30">
                  <c:v>1909.1438000000001</c:v>
                </c:pt>
                <c:pt idx="31">
                  <c:v>1913.1293999999998</c:v>
                </c:pt>
                <c:pt idx="32">
                  <c:v>1917.1788999999999</c:v>
                </c:pt>
                <c:pt idx="33">
                  <c:v>1921.4157</c:v>
                </c:pt>
                <c:pt idx="34">
                  <c:v>1925.789</c:v>
                </c:pt>
                <c:pt idx="35">
                  <c:v>1930.3056999999999</c:v>
                </c:pt>
                <c:pt idx="36">
                  <c:v>1934.9141000000002</c:v>
                </c:pt>
                <c:pt idx="37">
                  <c:v>1939.5356999999999</c:v>
                </c:pt>
                <c:pt idx="38">
                  <c:v>1944.1804</c:v>
                </c:pt>
                <c:pt idx="39">
                  <c:v>1948.8371999999999</c:v>
                </c:pt>
                <c:pt idx="40">
                  <c:v>1953.5987</c:v>
                </c:pt>
                <c:pt idx="41">
                  <c:v>1958.5403000000001</c:v>
                </c:pt>
                <c:pt idx="42">
                  <c:v>1963.7272</c:v>
                </c:pt>
                <c:pt idx="43">
                  <c:v>1969.1152</c:v>
                </c:pt>
                <c:pt idx="44">
                  <c:v>1974.6228000000001</c:v>
                </c:pt>
                <c:pt idx="45">
                  <c:v>1980.0593999999999</c:v>
                </c:pt>
                <c:pt idx="46">
                  <c:v>1985.3418999999999</c:v>
                </c:pt>
                <c:pt idx="47">
                  <c:v>1990.5783999999999</c:v>
                </c:pt>
                <c:pt idx="48">
                  <c:v>1995.8843999999999</c:v>
                </c:pt>
                <c:pt idx="49">
                  <c:v>2001.2184</c:v>
                </c:pt>
                <c:pt idx="50">
                  <c:v>2006.4976999999999</c:v>
                </c:pt>
                <c:pt idx="51">
                  <c:v>2011.6308999999999</c:v>
                </c:pt>
                <c:pt idx="52">
                  <c:v>2013.2108064640943</c:v>
                </c:pt>
                <c:pt idx="53">
                  <c:v>2017.0372279982369</c:v>
                </c:pt>
                <c:pt idx="54">
                  <c:v>2020.405527305405</c:v>
                </c:pt>
                <c:pt idx="55">
                  <c:v>2023.315704385599</c:v>
                </c:pt>
                <c:pt idx="56">
                  <c:v>2025.7677592388179</c:v>
                </c:pt>
                <c:pt idx="57">
                  <c:v>2028.5181954544091</c:v>
                </c:pt>
                <c:pt idx="58">
                  <c:v>2031.5670130323733</c:v>
                </c:pt>
                <c:pt idx="59">
                  <c:v>2034.9142119727094</c:v>
                </c:pt>
                <c:pt idx="60">
                  <c:v>2038.5597922754184</c:v>
                </c:pt>
                <c:pt idx="61">
                  <c:v>2042.1229644582834</c:v>
                </c:pt>
                <c:pt idx="62">
                  <c:v>2045.6037285213035</c:v>
                </c:pt>
                <c:pt idx="63">
                  <c:v>2049.0020844644791</c:v>
                </c:pt>
                <c:pt idx="64">
                  <c:v>2052.318032287812</c:v>
                </c:pt>
                <c:pt idx="65">
                  <c:v>2055.6757472895515</c:v>
                </c:pt>
                <c:pt idx="66">
                  <c:v>2059.0752294696986</c:v>
                </c:pt>
                <c:pt idx="67">
                  <c:v>2062.51647882825</c:v>
                </c:pt>
                <c:pt idx="68">
                  <c:v>2065.9994953652099</c:v>
                </c:pt>
                <c:pt idx="69">
                  <c:v>2069.3667805556593</c:v>
                </c:pt>
                <c:pt idx="70">
                  <c:v>2072.6183343995967</c:v>
                </c:pt>
                <c:pt idx="71">
                  <c:v>2075.7541568970241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43EE-4A9B-97FF-9167DC59A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197528"/>
        <c:axId val="798194904"/>
      </c:lineChart>
      <c:catAx>
        <c:axId val="7981975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8194904"/>
        <c:crosses val="autoZero"/>
        <c:auto val="1"/>
        <c:lblAlgn val="ctr"/>
        <c:lblOffset val="100"/>
        <c:tickLblSkip val="4"/>
        <c:noMultiLvlLbl val="0"/>
      </c:catAx>
      <c:valAx>
        <c:axId val="798194904"/>
        <c:scaling>
          <c:orientation val="minMax"/>
          <c:max val="2100"/>
          <c:min val="1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819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3778935506989"/>
          <c:y val="0.62022965345646452"/>
          <c:w val="0.35322382753225584"/>
          <c:h val="0.1569636425461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utveckling av sysselsatta index100=2005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3.3538015133447972E-2"/>
          <c:y val="7.3626338768093796E-2"/>
          <c:w val="0.94595289433328988"/>
          <c:h val="0.8255053970366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arbetskraftstillhörigutr!$D$47</c:f>
              <c:strCache>
                <c:ptCount val="1"/>
                <c:pt idx="0">
                  <c:v>inrikes födda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arbetskraftstillhörigutr!$E$43:$Q$43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arbetskraftstillhörigutr!$E$47:$Q$47</c:f>
              <c:numCache>
                <c:formatCode>General</c:formatCode>
                <c:ptCount val="13"/>
                <c:pt idx="0">
                  <c:v>100</c:v>
                </c:pt>
                <c:pt idx="1">
                  <c:v>101.60203944720247</c:v>
                </c:pt>
                <c:pt idx="2">
                  <c:v>103.46974372735811</c:v>
                </c:pt>
                <c:pt idx="3">
                  <c:v>103.62538575070441</c:v>
                </c:pt>
                <c:pt idx="4">
                  <c:v>100.64940292499665</c:v>
                </c:pt>
                <c:pt idx="5">
                  <c:v>100.60378371125722</c:v>
                </c:pt>
                <c:pt idx="6">
                  <c:v>102.14141956259223</c:v>
                </c:pt>
                <c:pt idx="7">
                  <c:v>101.82208506641621</c:v>
                </c:pt>
                <c:pt idx="8">
                  <c:v>102.22729102374883</c:v>
                </c:pt>
                <c:pt idx="9">
                  <c:v>102.24339192271567</c:v>
                </c:pt>
                <c:pt idx="10">
                  <c:v>102.8096068697169</c:v>
                </c:pt>
                <c:pt idx="11">
                  <c:v>103.62001878438214</c:v>
                </c:pt>
                <c:pt idx="12">
                  <c:v>104.14598148396618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2-48A3-8D3D-AEE9E9C29097}"/>
            </c:ext>
          </c:extLst>
        </c:ser>
        <c:ser>
          <c:idx val="1"/>
          <c:order val="1"/>
          <c:tx>
            <c:strRef>
              <c:f>arbetskraftstillhörigutr!$D$48</c:f>
              <c:strCache>
                <c:ptCount val="1"/>
                <c:pt idx="0">
                  <c:v>utrikes födda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arbetskraftstillhörigutr!$E$43:$Q$43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arbetskraftstillhörigutr!$E$48:$Q$48</c:f>
              <c:numCache>
                <c:formatCode>General</c:formatCode>
                <c:ptCount val="13"/>
                <c:pt idx="0">
                  <c:v>100</c:v>
                </c:pt>
                <c:pt idx="1">
                  <c:v>103.43219548591679</c:v>
                </c:pt>
                <c:pt idx="2">
                  <c:v>109.83025554933781</c:v>
                </c:pt>
                <c:pt idx="3">
                  <c:v>116.09774295840327</c:v>
                </c:pt>
                <c:pt idx="4">
                  <c:v>117.53404215631411</c:v>
                </c:pt>
                <c:pt idx="5">
                  <c:v>120.44394702480881</c:v>
                </c:pt>
                <c:pt idx="6">
                  <c:v>127.625443014363</c:v>
                </c:pt>
                <c:pt idx="7">
                  <c:v>131.952993844432</c:v>
                </c:pt>
                <c:pt idx="8">
                  <c:v>137.21320649132625</c:v>
                </c:pt>
                <c:pt idx="9">
                  <c:v>145.10352546166757</c:v>
                </c:pt>
                <c:pt idx="10">
                  <c:v>152.88192501398993</c:v>
                </c:pt>
                <c:pt idx="11">
                  <c:v>161.63029285581047</c:v>
                </c:pt>
                <c:pt idx="12">
                  <c:v>175.54560716284274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2-48A3-8D3D-AEE9E9C29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143632"/>
        <c:axId val="741138056"/>
      </c:barChart>
      <c:catAx>
        <c:axId val="7411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1138056"/>
        <c:crosses val="autoZero"/>
        <c:auto val="1"/>
        <c:lblAlgn val="ctr"/>
        <c:lblOffset val="100"/>
        <c:noMultiLvlLbl val="0"/>
      </c:catAx>
      <c:valAx>
        <c:axId val="74113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114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02526578117128"/>
          <c:y val="0.94584201168402338"/>
          <c:w val="0.38994946843765743"/>
          <c:h val="5.4157988315976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Sysselsättning,</a:t>
            </a:r>
            <a:r>
              <a:rPr lang="sv-SE" baseline="0"/>
              <a:t> tusentals personer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arbetskraftstillhörigutr!$D$44</c:f>
              <c:strCache>
                <c:ptCount val="1"/>
                <c:pt idx="0">
                  <c:v>inrikes födda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arbetskraftstillhörigutr!$E$43:$Q$43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arbetskraftstillhörigutr!$E$44:$Q$44</c:f>
              <c:numCache>
                <c:formatCode>0.0</c:formatCode>
                <c:ptCount val="13"/>
                <c:pt idx="0">
                  <c:v>3726.5</c:v>
                </c:pt>
                <c:pt idx="1">
                  <c:v>3786.2</c:v>
                </c:pt>
                <c:pt idx="2">
                  <c:v>3855.8</c:v>
                </c:pt>
                <c:pt idx="3">
                  <c:v>3861.6</c:v>
                </c:pt>
                <c:pt idx="4">
                  <c:v>3750.7</c:v>
                </c:pt>
                <c:pt idx="5">
                  <c:v>3749</c:v>
                </c:pt>
                <c:pt idx="6">
                  <c:v>3806.3</c:v>
                </c:pt>
                <c:pt idx="7">
                  <c:v>3794.4</c:v>
                </c:pt>
                <c:pt idx="8">
                  <c:v>3809.5</c:v>
                </c:pt>
                <c:pt idx="9">
                  <c:v>3810.1</c:v>
                </c:pt>
                <c:pt idx="10">
                  <c:v>3831.2</c:v>
                </c:pt>
                <c:pt idx="11">
                  <c:v>3861.4</c:v>
                </c:pt>
                <c:pt idx="12">
                  <c:v>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C-4798-B095-85D68B9646F3}"/>
            </c:ext>
          </c:extLst>
        </c:ser>
        <c:ser>
          <c:idx val="1"/>
          <c:order val="1"/>
          <c:tx>
            <c:strRef>
              <c:f>arbetskraftstillhörigutr!$D$45</c:f>
              <c:strCache>
                <c:ptCount val="1"/>
                <c:pt idx="0">
                  <c:v>utrikes födda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arbetskraftstillhörigutr!$E$43:$Q$43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arbetskraftstillhörigutr!$E$45:$Q$45</c:f>
              <c:numCache>
                <c:formatCode>0.0</c:formatCode>
                <c:ptCount val="13"/>
                <c:pt idx="0">
                  <c:v>536.1</c:v>
                </c:pt>
                <c:pt idx="1">
                  <c:v>554.5</c:v>
                </c:pt>
                <c:pt idx="2">
                  <c:v>588.79999999999995</c:v>
                </c:pt>
                <c:pt idx="3">
                  <c:v>622.4</c:v>
                </c:pt>
                <c:pt idx="4">
                  <c:v>630.1</c:v>
                </c:pt>
                <c:pt idx="5">
                  <c:v>645.70000000000005</c:v>
                </c:pt>
                <c:pt idx="6">
                  <c:v>684.2</c:v>
                </c:pt>
                <c:pt idx="7">
                  <c:v>707.4</c:v>
                </c:pt>
                <c:pt idx="8">
                  <c:v>735.6</c:v>
                </c:pt>
                <c:pt idx="9">
                  <c:v>777.9</c:v>
                </c:pt>
                <c:pt idx="10">
                  <c:v>819.6</c:v>
                </c:pt>
                <c:pt idx="11">
                  <c:v>866.5</c:v>
                </c:pt>
                <c:pt idx="12">
                  <c:v>941.1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C-4798-B095-85D68B964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458136"/>
        <c:axId val="700458464"/>
      </c:barChart>
      <c:catAx>
        <c:axId val="70045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0458464"/>
        <c:crosses val="autoZero"/>
        <c:auto val="1"/>
        <c:lblAlgn val="ctr"/>
        <c:lblOffset val="100"/>
        <c:noMultiLvlLbl val="0"/>
      </c:catAx>
      <c:valAx>
        <c:axId val="70045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045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 </a:t>
            </a:r>
          </a:p>
        </c:rich>
      </c:tx>
      <c:layout>
        <c:manualLayout>
          <c:xMode val="edge"/>
          <c:yMode val="edge"/>
          <c:x val="0.18372640981819793"/>
          <c:y val="3.39702714652661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Blad1!$B$19</c:f>
              <c:strCache>
                <c:ptCount val="1"/>
                <c:pt idx="0">
                  <c:v>Kommunsektorns konsumtion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Blad1!$C$14:$AC$14</c:f>
              <c:strCach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strCache>
            </c:strRef>
          </c:cat>
          <c:val>
            <c:numRef>
              <c:f>Blad1!$C$19:$AC$19</c:f>
              <c:numCache>
                <c:formatCode>General</c:formatCode>
                <c:ptCount val="27"/>
                <c:pt idx="0">
                  <c:v>1</c:v>
                </c:pt>
                <c:pt idx="1">
                  <c:v>0.9888776632765317</c:v>
                </c:pt>
                <c:pt idx="2">
                  <c:v>0.9848828420256992</c:v>
                </c:pt>
                <c:pt idx="3">
                  <c:v>0.9896365146718753</c:v>
                </c:pt>
                <c:pt idx="4">
                  <c:v>0.99438270357648006</c:v>
                </c:pt>
                <c:pt idx="5">
                  <c:v>1.067075278956467</c:v>
                </c:pt>
                <c:pt idx="6">
                  <c:v>1.0825142378183397</c:v>
                </c:pt>
                <c:pt idx="7">
                  <c:v>1.0783442970147354</c:v>
                </c:pt>
                <c:pt idx="8">
                  <c:v>1.0967049085860967</c:v>
                </c:pt>
                <c:pt idx="9">
                  <c:v>1.115357386078744</c:v>
                </c:pt>
                <c:pt idx="10">
                  <c:v>1.1179138321995465</c:v>
                </c:pt>
                <c:pt idx="11">
                  <c:v>1.1133801815555706</c:v>
                </c:pt>
                <c:pt idx="12">
                  <c:v>1.1253975737709825</c:v>
                </c:pt>
                <c:pt idx="13">
                  <c:v>1.1466334388540895</c:v>
                </c:pt>
                <c:pt idx="14">
                  <c:v>1.1576135844877005</c:v>
                </c:pt>
                <c:pt idx="15">
                  <c:v>1.175318620297404</c:v>
                </c:pt>
                <c:pt idx="16">
                  <c:v>1.2006136668088578</c:v>
                </c:pt>
                <c:pt idx="17">
                  <c:v>1.2072786870523786</c:v>
                </c:pt>
                <c:pt idx="18">
                  <c:v>1.2178098081917035</c:v>
                </c:pt>
                <c:pt idx="19">
                  <c:v>1.2251244172036251</c:v>
                </c:pt>
                <c:pt idx="20">
                  <c:v>1.2304348802227161</c:v>
                </c:pt>
                <c:pt idx="21">
                  <c:v>1.2483270095717054</c:v>
                </c:pt>
                <c:pt idx="22">
                  <c:v>1.2801643429649088</c:v>
                </c:pt>
                <c:pt idx="23">
                  <c:v>1.320741189765235</c:v>
                </c:pt>
                <c:pt idx="24">
                  <c:v>1.3362265478248505</c:v>
                </c:pt>
                <c:pt idx="25">
                  <c:v>1.3494060154314751</c:v>
                </c:pt>
                <c:pt idx="26">
                  <c:v>1.3585188178681815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4-4C9A-A862-FE1499065B0B}"/>
            </c:ext>
          </c:extLst>
        </c:ser>
        <c:ser>
          <c:idx val="1"/>
          <c:order val="1"/>
          <c:tx>
            <c:strRef>
              <c:f>Blad1!$B$20</c:f>
              <c:strCache>
                <c:ptCount val="1"/>
                <c:pt idx="0">
                  <c:v>Hushållens konsumtion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Blad1!$C$14:$AC$14</c:f>
              <c:strCach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strCache>
            </c:strRef>
          </c:cat>
          <c:val>
            <c:numRef>
              <c:f>Blad1!$C$20:$AC$20</c:f>
              <c:numCache>
                <c:formatCode>General</c:formatCode>
                <c:ptCount val="27"/>
                <c:pt idx="0">
                  <c:v>1</c:v>
                </c:pt>
                <c:pt idx="1">
                  <c:v>1.0200976194701397</c:v>
                </c:pt>
                <c:pt idx="2">
                  <c:v>1.031009601717386</c:v>
                </c:pt>
                <c:pt idx="3">
                  <c:v>1.049698751070351</c:v>
                </c:pt>
                <c:pt idx="4">
                  <c:v>1.0792154606084936</c:v>
                </c:pt>
                <c:pt idx="5">
                  <c:v>1.1148432937009081</c:v>
                </c:pt>
                <c:pt idx="6">
                  <c:v>1.1597653066674478</c:v>
                </c:pt>
                <c:pt idx="7">
                  <c:v>1.2206327519697044</c:v>
                </c:pt>
                <c:pt idx="8">
                  <c:v>1.2295565085102607</c:v>
                </c:pt>
                <c:pt idx="9">
                  <c:v>1.2616127715073817</c:v>
                </c:pt>
                <c:pt idx="10">
                  <c:v>1.2908133290375712</c:v>
                </c:pt>
                <c:pt idx="11">
                  <c:v>1.3268176156108453</c:v>
                </c:pt>
                <c:pt idx="12">
                  <c:v>1.3635360439132556</c:v>
                </c:pt>
                <c:pt idx="13">
                  <c:v>1.3999624407968754</c:v>
                </c:pt>
                <c:pt idx="14">
                  <c:v>1.4530880384275444</c:v>
                </c:pt>
                <c:pt idx="15">
                  <c:v>1.4563985892901139</c:v>
                </c:pt>
                <c:pt idx="16">
                  <c:v>1.4615078469445244</c:v>
                </c:pt>
                <c:pt idx="17">
                  <c:v>1.5183661057481086</c:v>
                </c:pt>
                <c:pt idx="18">
                  <c:v>1.5467077980141863</c:v>
                </c:pt>
                <c:pt idx="19">
                  <c:v>1.5589188462777623</c:v>
                </c:pt>
                <c:pt idx="20">
                  <c:v>1.5878962883581977</c:v>
                </c:pt>
                <c:pt idx="21">
                  <c:v>1.6216823421781237</c:v>
                </c:pt>
                <c:pt idx="22">
                  <c:v>1.6722632176521364</c:v>
                </c:pt>
                <c:pt idx="23">
                  <c:v>1.7085207704116179</c:v>
                </c:pt>
                <c:pt idx="24">
                  <c:v>1.746166118497563</c:v>
                </c:pt>
                <c:pt idx="25">
                  <c:v>1.7871133168049866</c:v>
                </c:pt>
                <c:pt idx="26">
                  <c:v>1.8241390241843365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04-4C9A-A862-FE1499065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4410848"/>
        <c:axId val="704411176"/>
      </c:lineChart>
      <c:catAx>
        <c:axId val="7044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4411176"/>
        <c:crosses val="autoZero"/>
        <c:auto val="1"/>
        <c:lblAlgn val="ctr"/>
        <c:lblOffset val="100"/>
        <c:noMultiLvlLbl val="0"/>
      </c:catAx>
      <c:valAx>
        <c:axId val="704411176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441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0.02491</cdr:x>
      <cdr:y>0.9526</cdr:y>
    </cdr:from>
    <cdr:to>
      <cdr:x>0.33958</cdr:x>
      <cdr:y>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23979" y="5272343"/>
          <a:ext cx="2829348" cy="262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/>
            <a:t>Enhet: miljoner timmar; kvartalsdata</a:t>
          </a:r>
        </a:p>
      </cdr:txBody>
    </cdr:sp>
  </cdr:relSizeAnchor>
  <cdr:relSizeAnchor xmlns:cdr="http://schemas.openxmlformats.org/drawingml/2006/chartDrawing">
    <cdr:from>
      <cdr:x>0.60951</cdr:x>
      <cdr:y>0.9526</cdr:y>
    </cdr:from>
    <cdr:to>
      <cdr:x>0.94257</cdr:x>
      <cdr:y>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5480433" y="5272343"/>
          <a:ext cx="2994748" cy="262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100" dirty="0"/>
            <a:t>Källa: Sveriges Kommuner och Landsting</a:t>
          </a:r>
        </a:p>
      </cdr:txBody>
    </cdr:sp>
  </cdr:relSizeAnchor>
  <cdr:relSizeAnchor xmlns:cdr="http://schemas.openxmlformats.org/drawingml/2006/chartDrawing">
    <cdr:from>
      <cdr:x>0.74642</cdr:x>
      <cdr:y>0.07861</cdr:y>
    </cdr:from>
    <cdr:to>
      <cdr:x>0.74717</cdr:x>
      <cdr:y>0.90058</cdr:y>
    </cdr:to>
    <cdr:cxnSp macro="">
      <cdr:nvCxnSpPr>
        <cdr:cNvPr id="6" name="Rak koppling 5">
          <a:extLst xmlns:a="http://schemas.openxmlformats.org/drawingml/2006/main">
            <a:ext uri="{FF2B5EF4-FFF2-40B4-BE49-F238E27FC236}">
              <a16:creationId xmlns:a16="http://schemas.microsoft.com/office/drawing/2014/main" id="{86102AE5-8670-433C-BB07-F2AB3A37C6A1}"/>
            </a:ext>
          </a:extLst>
        </cdr:cNvPr>
        <cdr:cNvCxnSpPr/>
      </cdr:nvCxnSpPr>
      <cdr:spPr>
        <a:xfrm xmlns:a="http://schemas.openxmlformats.org/drawingml/2006/main">
          <a:off x="6926636" y="476250"/>
          <a:ext cx="7004" cy="49796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0.81057</cdr:x>
      <cdr:y>0.07775</cdr:y>
    </cdr:from>
    <cdr:to>
      <cdr:x>0.81076</cdr:x>
      <cdr:y>0.90289</cdr:y>
    </cdr:to>
    <cdr:cxnSp macro="">
      <cdr:nvCxnSpPr>
        <cdr:cNvPr id="7" name="Rak koppling 6">
          <a:extLst xmlns:a="http://schemas.openxmlformats.org/drawingml/2006/main">
            <a:ext uri="{FF2B5EF4-FFF2-40B4-BE49-F238E27FC236}">
              <a16:creationId xmlns:a16="http://schemas.microsoft.com/office/drawing/2014/main" id="{276C37DD-4001-481A-8873-0309FD1B852C}"/>
            </a:ext>
          </a:extLst>
        </cdr:cNvPr>
        <cdr:cNvCxnSpPr/>
      </cdr:nvCxnSpPr>
      <cdr:spPr>
        <a:xfrm xmlns:a="http://schemas.openxmlformats.org/drawingml/2006/main" flipH="1">
          <a:off x="7521949" y="471021"/>
          <a:ext cx="1774" cy="49988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0.74163</cdr:x>
      <cdr:y>0.09</cdr:y>
    </cdr:from>
    <cdr:to>
      <cdr:x>0.82144</cdr:x>
      <cdr:y>0.13248</cdr:y>
    </cdr:to>
    <cdr:sp macro="" textlink="">
      <cdr:nvSpPr>
        <cdr:cNvPr id="10" name="textruta 1"/>
        <cdr:cNvSpPr txBox="1"/>
      </cdr:nvSpPr>
      <cdr:spPr>
        <a:xfrm xmlns:a="http://schemas.openxmlformats.org/drawingml/2006/main">
          <a:off x="6668434" y="498139"/>
          <a:ext cx="717615" cy="235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100" dirty="0"/>
            <a:t>Prognos</a:t>
          </a:r>
        </a:p>
      </cdr:txBody>
    </cdr:sp>
  </cdr:relSizeAnchor>
  <cdr:relSizeAnchor xmlns:cdr="http://schemas.openxmlformats.org/drawingml/2006/chartDrawing">
    <cdr:from>
      <cdr:x>0.82812</cdr:x>
      <cdr:y>0.11474</cdr:y>
    </cdr:from>
    <cdr:to>
      <cdr:x>0.89283</cdr:x>
      <cdr:y>0.15723</cdr:y>
    </cdr:to>
    <cdr:sp macro="" textlink="">
      <cdr:nvSpPr>
        <cdr:cNvPr id="11" name="textruta 1"/>
        <cdr:cNvSpPr txBox="1"/>
      </cdr:nvSpPr>
      <cdr:spPr>
        <a:xfrm xmlns:a="http://schemas.openxmlformats.org/drawingml/2006/main">
          <a:off x="7684809" y="695139"/>
          <a:ext cx="600542" cy="257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100" dirty="0"/>
            <a:t>Kalkyl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450C-39BE-4CD2-B979-1D151D71CF63}" type="datetimeFigureOut">
              <a:rPr lang="sv-SE" smtClean="0"/>
              <a:t>2019-02-13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2F4D8-98AD-4740-8B41-8B4CBDC67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00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2F4D8-98AD-4740-8B41-8B4CBDC677E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66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C9828-E16D-44C9-BCAC-66A5BFCDD79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53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93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7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35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ser ni hur ökningen av behoven av antal anställda ser ut i olika verksamhetsområden.  Det följer samma mönster som den demografiska utvecklingen inom</a:t>
            </a:r>
            <a:r>
              <a:rPr lang="sv-SE" baseline="0" dirty="0"/>
              <a:t> de</a:t>
            </a:r>
            <a:r>
              <a:rPr lang="sv-SE" dirty="0"/>
              <a:t> olika åldersgrupper.</a:t>
            </a:r>
          </a:p>
          <a:p>
            <a:endParaRPr lang="sv-SE" dirty="0"/>
          </a:p>
          <a:p>
            <a:r>
              <a:rPr lang="sv-SE" dirty="0"/>
              <a:t>Inom äldre-</a:t>
            </a:r>
            <a:r>
              <a:rPr lang="sv-SE" baseline="0" dirty="0"/>
              <a:t> och funktionsnedsatta ökar behovet av antalet anställda mest  67 000 personer </a:t>
            </a:r>
          </a:p>
          <a:p>
            <a:endParaRPr lang="sv-SE" baseline="0" dirty="0"/>
          </a:p>
          <a:p>
            <a:r>
              <a:rPr lang="sv-SE" baseline="0" dirty="0"/>
              <a:t>PÅ den högra axeln ser ni också procentuell förändring. Äldreomsorgen ökar med 24 %</a:t>
            </a:r>
          </a:p>
          <a:p>
            <a:r>
              <a:rPr lang="sv-SE" baseline="0" dirty="0"/>
              <a:t> </a:t>
            </a:r>
          </a:p>
          <a:p>
            <a:r>
              <a:rPr lang="sv-SE" baseline="0" dirty="0"/>
              <a:t>Den procentuella ökningen är större Inom gymnasieskolan , 26 % men mätt i antal är det  ungefär en ökning med 13 000 personer.  </a:t>
            </a:r>
          </a:p>
          <a:p>
            <a:endParaRPr lang="sv-SE" baseline="0" dirty="0"/>
          </a:p>
          <a:p>
            <a:r>
              <a:rPr lang="sv-SE" baseline="0" dirty="0"/>
              <a:t>Inom hälso- och sjukvård ligger ökningen på 15 %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43F02-6A0A-4F43-B0F4-D0F59FF78B6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85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</a:t>
            </a:r>
            <a:r>
              <a:rPr lang="sv-SE" baseline="0" dirty="0"/>
              <a:t> här bilden visar förväntat årliga rekryteringar- alltså inte bara hur många fler som behöver vara anställda inklusive pensionsavgångar-  utan hur många rekryteringar (nya till sektorn) som behöver göras varje år. </a:t>
            </a:r>
          </a:p>
          <a:p>
            <a:endParaRPr lang="sv-SE" baseline="0" dirty="0"/>
          </a:p>
          <a:p>
            <a:r>
              <a:rPr lang="sv-SE" baseline="0" dirty="0"/>
              <a:t>Bild 4 och 5 i detta bildspel visade den historiska utvecklingen där vi de senaste tio åren i snitt rekryterat 60 0000 nya personer per år i kommunerna och ca 20 000 i landstingen.  De kommande tio åren ligger antalet rekryteringar betydligt  högre, cirka 80 000 i kommunerna och 25 000 i landstingen/regionerna. Det är ändå  lägre än antalet rekryteringar rekordåret 2016 då enbart kommunerna rekryterade 97 000 personer.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43F02-6A0A-4F43-B0F4-D0F59FF78B6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8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4E8B7-6224-4775-A7B8-1654FF79E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2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5CAF-AE7B-4896-BA21-10732D136BD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190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71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4E8B7-6224-4775-A7B8-1654FF79E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2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8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97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85477-FE4C-4B23-A2A6-F2B8F68C816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46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E8B7-6224-4775-A7B8-1654FF79E16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25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4E8B7-6224-4775-A7B8-1654FF79E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5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85477-FE4C-4B23-A2A6-F2B8F68C816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74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8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85477-FE4C-4B23-A2A6-F2B8F68C81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62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7B52B-18A4-43C9-81C6-2598DF3BCCE1}" type="datetime1">
              <a:rPr lang="sv-SE" smtClean="0"/>
              <a:t>2019-02-13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Ekonomirapporten, maj 2017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21192" r="25431" b="21554"/>
          <a:stretch/>
        </p:blipFill>
        <p:spPr>
          <a:xfrm>
            <a:off x="9053858" y="-45384"/>
            <a:ext cx="3180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BE987-D486-4665-8B3C-8E7B61EEE9A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0385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437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719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266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088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745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18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9119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528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3828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7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5481" y="1588265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28050" y="1588265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A2D0-69F2-4E47-B6D6-EAEEC8232E7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172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387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761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673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37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838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47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663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5235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985308" y="944700"/>
            <a:ext cx="5963445" cy="576497"/>
          </a:xfrm>
          <a:prstGeom prst="rect">
            <a:avLst/>
          </a:prstGeom>
        </p:spPr>
        <p:txBody>
          <a:bodyPr anchor="t"/>
          <a:lstStyle>
            <a:lvl1pPr algn="l" defTabSz="412740">
              <a:defRPr sz="3600" b="1">
                <a:solidFill>
                  <a:schemeClr val="accent1"/>
                </a:solidFill>
              </a:defRPr>
            </a:lvl1pPr>
            <a:lvl2pPr algn="l" defTabSz="412740">
              <a:defRPr sz="3600" b="1">
                <a:solidFill>
                  <a:schemeClr val="accent1"/>
                </a:solidFill>
              </a:defRPr>
            </a:lvl2pPr>
            <a:lvl3pPr algn="l" defTabSz="412740">
              <a:defRPr sz="3600" b="1">
                <a:solidFill>
                  <a:schemeClr val="accent1"/>
                </a:solidFill>
              </a:defRPr>
            </a:lvl3pPr>
            <a:lvl4pPr algn="l" defTabSz="412740">
              <a:defRPr sz="3600" b="1">
                <a:solidFill>
                  <a:schemeClr val="accent1"/>
                </a:solidFill>
              </a:defRPr>
            </a:lvl4pPr>
            <a:lvl5pPr algn="l" defTabSz="412740">
              <a:defRPr sz="3600" b="1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3" name="Vi ska förbättra arbetsmarknaden genom att:…"/>
          <p:cNvSpPr txBox="1">
            <a:spLocks noGrp="1"/>
          </p:cNvSpPr>
          <p:nvPr>
            <p:ph type="body" idx="13"/>
          </p:nvPr>
        </p:nvSpPr>
        <p:spPr>
          <a:xfrm>
            <a:off x="986364" y="1861585"/>
            <a:ext cx="9693544" cy="4282561"/>
          </a:xfrm>
          <a:prstGeom prst="rect">
            <a:avLst/>
          </a:prstGeom>
        </p:spPr>
        <p:txBody>
          <a:bodyPr anchor="t"/>
          <a:lstStyle>
            <a:lvl1pPr marL="256435" indent="-256435" algn="l" defTabSz="412740">
              <a:spcBef>
                <a:spcPts val="933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lvl1pPr>
          </a:lstStyle>
          <a:p>
            <a:pPr marL="192331" indent="-192331" algn="l" defTabSz="309563">
              <a:spcBef>
                <a:spcPts val="700"/>
              </a:spcBef>
              <a:buClr>
                <a:schemeClr val="accent2"/>
              </a:buClr>
              <a:buSzPct val="175000"/>
              <a:buChar char="•"/>
              <a:defRPr sz="18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5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81984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97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449D5-B16B-4961-97D4-E28ABCEA8B4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40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86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107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476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6176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12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11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8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7125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2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A243A-499B-4013-B9B2-1A99AE86F39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9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F1CEF8-E0FA-4264-9331-7253D3D6B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55" y="226606"/>
            <a:ext cx="8499290" cy="5434642"/>
          </a:xfrm>
          <a:prstGeom prst="rect">
            <a:avLst/>
          </a:prstGeom>
        </p:spPr>
      </p:pic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46A22646-39D8-4667-A181-8DB9C524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0800" y="5949280"/>
            <a:ext cx="1866875" cy="3791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57C48-FC5E-43D3-B0FD-000E6E31F18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F547F5D8-8B95-439B-854A-A6676BD9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800" y="5949280"/>
            <a:ext cx="3544767" cy="3791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9CE5991C-267F-4415-A630-1826A815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00" y="5949280"/>
            <a:ext cx="1815638" cy="3791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EF9EA5AD-ACCA-4023-8D13-84989AD1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15" y="5947348"/>
            <a:ext cx="114792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1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11524" y="1775058"/>
            <a:ext cx="8568952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1524" y="3476600"/>
            <a:ext cx="85689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811524" y="5949280"/>
            <a:ext cx="1866875" cy="3791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10371-45DA-4B0E-AC67-4C2D4157EF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349235" y="5949280"/>
            <a:ext cx="3544767" cy="3791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564838" y="5949280"/>
            <a:ext cx="1815638" cy="3791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9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B298097-D575-487E-824D-D15E4B245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97" y="-1499"/>
            <a:ext cx="12193725" cy="6859499"/>
          </a:xfrm>
          <a:custGeom>
            <a:avLst/>
            <a:gdLst>
              <a:gd name="connsiteX0" fmla="*/ 9133717 w 12193725"/>
              <a:gd name="connsiteY0" fmla="*/ 0 h 6859499"/>
              <a:gd name="connsiteX1" fmla="*/ 9136070 w 12193725"/>
              <a:gd name="connsiteY1" fmla="*/ 1500 h 6859499"/>
              <a:gd name="connsiteX2" fmla="*/ 12193725 w 12193725"/>
              <a:gd name="connsiteY2" fmla="*/ 1500 h 6859499"/>
              <a:gd name="connsiteX3" fmla="*/ 12193725 w 12193725"/>
              <a:gd name="connsiteY3" fmla="*/ 4006564 h 6859499"/>
              <a:gd name="connsiteX4" fmla="*/ 12188924 w 12193725"/>
              <a:gd name="connsiteY4" fmla="*/ 4006564 h 6859499"/>
              <a:gd name="connsiteX5" fmla="*/ 12189367 w 12193725"/>
              <a:gd name="connsiteY5" fmla="*/ 4350702 h 6859499"/>
              <a:gd name="connsiteX6" fmla="*/ 12134671 w 12193725"/>
              <a:gd name="connsiteY6" fmla="*/ 4422605 h 6859499"/>
              <a:gd name="connsiteX7" fmla="*/ 8874400 w 12193725"/>
              <a:gd name="connsiteY7" fmla="*/ 6726064 h 6859499"/>
              <a:gd name="connsiteX8" fmla="*/ 8529737 w 12193725"/>
              <a:gd name="connsiteY8" fmla="*/ 6859498 h 6859499"/>
              <a:gd name="connsiteX9" fmla="*/ 4944470 w 12193725"/>
              <a:gd name="connsiteY9" fmla="*/ 6859498 h 6859499"/>
              <a:gd name="connsiteX10" fmla="*/ 4944470 w 12193725"/>
              <a:gd name="connsiteY10" fmla="*/ 6859499 h 6859499"/>
              <a:gd name="connsiteX11" fmla="*/ 0 w 12193725"/>
              <a:gd name="connsiteY11" fmla="*/ 6859499 h 6859499"/>
              <a:gd name="connsiteX12" fmla="*/ 0 w 12193725"/>
              <a:gd name="connsiteY12" fmla="*/ 2536539 h 6859499"/>
              <a:gd name="connsiteX13" fmla="*/ 596 w 12193725"/>
              <a:gd name="connsiteY13" fmla="*/ 2536539 h 6859499"/>
              <a:gd name="connsiteX14" fmla="*/ 596 w 12193725"/>
              <a:gd name="connsiteY14" fmla="*/ 2281110 h 6859499"/>
              <a:gd name="connsiteX15" fmla="*/ 194186 w 12193725"/>
              <a:gd name="connsiteY15" fmla="*/ 2053462 h 6859499"/>
              <a:gd name="connsiteX16" fmla="*/ 2703212 w 12193725"/>
              <a:gd name="connsiteY16" fmla="*/ 161968 h 6859499"/>
              <a:gd name="connsiteX17" fmla="*/ 3036270 w 12193725"/>
              <a:gd name="connsiteY17" fmla="*/ 1000 h 685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3725" h="6859499">
                <a:moveTo>
                  <a:pt x="9133717" y="0"/>
                </a:moveTo>
                <a:lnTo>
                  <a:pt x="9136070" y="1500"/>
                </a:lnTo>
                <a:lnTo>
                  <a:pt x="12193725" y="1500"/>
                </a:lnTo>
                <a:lnTo>
                  <a:pt x="12193725" y="4006564"/>
                </a:lnTo>
                <a:lnTo>
                  <a:pt x="12188924" y="4006564"/>
                </a:lnTo>
                <a:lnTo>
                  <a:pt x="12189367" y="4350702"/>
                </a:lnTo>
                <a:lnTo>
                  <a:pt x="12134671" y="4422605"/>
                </a:lnTo>
                <a:cubicBezTo>
                  <a:pt x="11369511" y="5370979"/>
                  <a:pt x="10240768" y="6167068"/>
                  <a:pt x="8874400" y="6726064"/>
                </a:cubicBezTo>
                <a:lnTo>
                  <a:pt x="8529737" y="6859498"/>
                </a:lnTo>
                <a:lnTo>
                  <a:pt x="4944470" y="6859498"/>
                </a:lnTo>
                <a:lnTo>
                  <a:pt x="4944470" y="6859499"/>
                </a:lnTo>
                <a:lnTo>
                  <a:pt x="0" y="6859499"/>
                </a:lnTo>
                <a:lnTo>
                  <a:pt x="0" y="2536539"/>
                </a:lnTo>
                <a:lnTo>
                  <a:pt x="596" y="2536539"/>
                </a:lnTo>
                <a:lnTo>
                  <a:pt x="596" y="2281110"/>
                </a:lnTo>
                <a:lnTo>
                  <a:pt x="194186" y="2053462"/>
                </a:lnTo>
                <a:cubicBezTo>
                  <a:pt x="861909" y="1308361"/>
                  <a:pt x="1714852" y="665348"/>
                  <a:pt x="2703212" y="161968"/>
                </a:cubicBezTo>
                <a:lnTo>
                  <a:pt x="3036270" y="1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15AF2FA-5B4F-4E7D-8F62-C5108AA8A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524" y="1775058"/>
            <a:ext cx="8568953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C6F52A2-1240-4CE5-9CD9-136E6FCA724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11524" y="5949280"/>
            <a:ext cx="1866875" cy="3791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8FB7D-AC16-4D4A-9F9A-10542900A6A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632A312-440D-4884-8100-02AEAE3B8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49235" y="5949280"/>
            <a:ext cx="3544767" cy="3791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FB1D47B2-BBF8-4FAF-83E0-65749A5999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64838" y="5949280"/>
            <a:ext cx="1815638" cy="3791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2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15480" y="1588264"/>
            <a:ext cx="10009112" cy="4217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25FB6-C6F0-45B8-83CB-4732B2B15A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00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5481" y="1588265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28050" y="1600201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C3A8B-796A-42E4-8764-595B76E2AC3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71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15480" y="1588265"/>
            <a:ext cx="10009112" cy="4217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102BB-B7A6-4919-A9CD-8A63A606E7B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66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0F915B-724D-4C87-9F90-40C1F4BB4EAF}" type="datetime1">
              <a:rPr lang="sv-SE" smtClean="0"/>
              <a:t>2019-02-13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Ekonomirapporten, maj 2017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21192" r="25431" b="21554"/>
          <a:stretch/>
        </p:blipFill>
        <p:spPr>
          <a:xfrm>
            <a:off x="9053858" y="-45384"/>
            <a:ext cx="3180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981C3-FDDE-4D84-855E-14674ECCED9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1415480" y="1588265"/>
            <a:ext cx="10009112" cy="4217000"/>
          </a:xfrm>
        </p:spPr>
        <p:txBody>
          <a:bodyPr/>
          <a:lstStyle/>
          <a:p>
            <a:r>
              <a:rPr lang="sv-SE" dirty="0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446925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BE987-D486-4665-8B3C-8E7B61EEE9A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28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5481" y="1588265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28050" y="1588265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A2D0-69F2-4E47-B6D6-EAEEC8232E7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34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449D5-B16B-4961-97D4-E28ABCEA8B4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08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A243A-499B-4013-B9B2-1A99AE86F39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155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F1CEF8-E0FA-4264-9331-7253D3D6B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55" y="226606"/>
            <a:ext cx="8499290" cy="5434642"/>
          </a:xfrm>
          <a:prstGeom prst="rect">
            <a:avLst/>
          </a:prstGeom>
        </p:spPr>
      </p:pic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46A22646-39D8-4667-A181-8DB9C524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0800" y="5949280"/>
            <a:ext cx="1866875" cy="3791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57C48-FC5E-43D3-B0FD-000E6E31F18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F547F5D8-8B95-439B-854A-A6676BD9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800" y="5949280"/>
            <a:ext cx="3544767" cy="3791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9CE5991C-267F-4415-A630-1826A815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00" y="5949280"/>
            <a:ext cx="1815638" cy="3791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EF9EA5AD-ACCA-4023-8D13-84989AD1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15" y="5947348"/>
            <a:ext cx="114792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1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B1928-291A-40C3-9133-1EC103623E5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47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8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D29FA-32E2-4B25-B5A2-D6F320EB95C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89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98ED4-B9F1-427B-8AD3-AE56F6DB96F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58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611F24-4ACC-41C1-87A5-CD7C02AB0D1C}" type="datetime1">
              <a:rPr lang="sv-SE" smtClean="0"/>
              <a:t>2019-02-13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Ekonomirapporten, maj 2017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21192" r="25431" b="21554"/>
          <a:stretch/>
        </p:blipFill>
        <p:spPr>
          <a:xfrm>
            <a:off x="9053858" y="-45384"/>
            <a:ext cx="3180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FAF7F-7C10-4A84-B21A-D3713B224B8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13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0B63C-29A9-4051-9E16-2C05BE3B088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35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6DE18-A337-4C52-996D-FB5D12403B2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13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7199" y="357767"/>
            <a:ext cx="9609825" cy="1231392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8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C9E1-5C59-48A1-BFB9-0F643C95311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482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F4456-3064-4683-91E5-28256322907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59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5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62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5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7199" y="357767"/>
            <a:ext cx="9609825" cy="1231392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5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11524" y="1775058"/>
            <a:ext cx="8568952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1524" y="3476600"/>
            <a:ext cx="85689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811524" y="5949280"/>
            <a:ext cx="1866875" cy="3791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10371-45DA-4B0E-AC67-4C2D4157EF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349235" y="5949280"/>
            <a:ext cx="3544767" cy="3791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564838" y="5949280"/>
            <a:ext cx="1815638" cy="3791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002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72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872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72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19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7199" y="357767"/>
            <a:ext cx="9609825" cy="1231392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90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862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84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19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B298097-D575-487E-824D-D15E4B245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97" y="-1499"/>
            <a:ext cx="12193725" cy="6859499"/>
          </a:xfrm>
          <a:custGeom>
            <a:avLst/>
            <a:gdLst>
              <a:gd name="connsiteX0" fmla="*/ 9133717 w 12193725"/>
              <a:gd name="connsiteY0" fmla="*/ 0 h 6859499"/>
              <a:gd name="connsiteX1" fmla="*/ 9136070 w 12193725"/>
              <a:gd name="connsiteY1" fmla="*/ 1500 h 6859499"/>
              <a:gd name="connsiteX2" fmla="*/ 12193725 w 12193725"/>
              <a:gd name="connsiteY2" fmla="*/ 1500 h 6859499"/>
              <a:gd name="connsiteX3" fmla="*/ 12193725 w 12193725"/>
              <a:gd name="connsiteY3" fmla="*/ 4006564 h 6859499"/>
              <a:gd name="connsiteX4" fmla="*/ 12188924 w 12193725"/>
              <a:gd name="connsiteY4" fmla="*/ 4006564 h 6859499"/>
              <a:gd name="connsiteX5" fmla="*/ 12189367 w 12193725"/>
              <a:gd name="connsiteY5" fmla="*/ 4350702 h 6859499"/>
              <a:gd name="connsiteX6" fmla="*/ 12134671 w 12193725"/>
              <a:gd name="connsiteY6" fmla="*/ 4422605 h 6859499"/>
              <a:gd name="connsiteX7" fmla="*/ 8874400 w 12193725"/>
              <a:gd name="connsiteY7" fmla="*/ 6726064 h 6859499"/>
              <a:gd name="connsiteX8" fmla="*/ 8529737 w 12193725"/>
              <a:gd name="connsiteY8" fmla="*/ 6859498 h 6859499"/>
              <a:gd name="connsiteX9" fmla="*/ 4944470 w 12193725"/>
              <a:gd name="connsiteY9" fmla="*/ 6859498 h 6859499"/>
              <a:gd name="connsiteX10" fmla="*/ 4944470 w 12193725"/>
              <a:gd name="connsiteY10" fmla="*/ 6859499 h 6859499"/>
              <a:gd name="connsiteX11" fmla="*/ 0 w 12193725"/>
              <a:gd name="connsiteY11" fmla="*/ 6859499 h 6859499"/>
              <a:gd name="connsiteX12" fmla="*/ 0 w 12193725"/>
              <a:gd name="connsiteY12" fmla="*/ 2536539 h 6859499"/>
              <a:gd name="connsiteX13" fmla="*/ 596 w 12193725"/>
              <a:gd name="connsiteY13" fmla="*/ 2536539 h 6859499"/>
              <a:gd name="connsiteX14" fmla="*/ 596 w 12193725"/>
              <a:gd name="connsiteY14" fmla="*/ 2281110 h 6859499"/>
              <a:gd name="connsiteX15" fmla="*/ 194186 w 12193725"/>
              <a:gd name="connsiteY15" fmla="*/ 2053462 h 6859499"/>
              <a:gd name="connsiteX16" fmla="*/ 2703212 w 12193725"/>
              <a:gd name="connsiteY16" fmla="*/ 161968 h 6859499"/>
              <a:gd name="connsiteX17" fmla="*/ 3036270 w 12193725"/>
              <a:gd name="connsiteY17" fmla="*/ 1000 h 685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3725" h="6859499">
                <a:moveTo>
                  <a:pt x="9133717" y="0"/>
                </a:moveTo>
                <a:lnTo>
                  <a:pt x="9136070" y="1500"/>
                </a:lnTo>
                <a:lnTo>
                  <a:pt x="12193725" y="1500"/>
                </a:lnTo>
                <a:lnTo>
                  <a:pt x="12193725" y="4006564"/>
                </a:lnTo>
                <a:lnTo>
                  <a:pt x="12188924" y="4006564"/>
                </a:lnTo>
                <a:lnTo>
                  <a:pt x="12189367" y="4350702"/>
                </a:lnTo>
                <a:lnTo>
                  <a:pt x="12134671" y="4422605"/>
                </a:lnTo>
                <a:cubicBezTo>
                  <a:pt x="11369511" y="5370979"/>
                  <a:pt x="10240768" y="6167068"/>
                  <a:pt x="8874400" y="6726064"/>
                </a:cubicBezTo>
                <a:lnTo>
                  <a:pt x="8529737" y="6859498"/>
                </a:lnTo>
                <a:lnTo>
                  <a:pt x="4944470" y="6859498"/>
                </a:lnTo>
                <a:lnTo>
                  <a:pt x="4944470" y="6859499"/>
                </a:lnTo>
                <a:lnTo>
                  <a:pt x="0" y="6859499"/>
                </a:lnTo>
                <a:lnTo>
                  <a:pt x="0" y="2536539"/>
                </a:lnTo>
                <a:lnTo>
                  <a:pt x="596" y="2536539"/>
                </a:lnTo>
                <a:lnTo>
                  <a:pt x="596" y="2281110"/>
                </a:lnTo>
                <a:lnTo>
                  <a:pt x="194186" y="2053462"/>
                </a:lnTo>
                <a:cubicBezTo>
                  <a:pt x="861909" y="1308361"/>
                  <a:pt x="1714852" y="665348"/>
                  <a:pt x="2703212" y="161968"/>
                </a:cubicBezTo>
                <a:lnTo>
                  <a:pt x="3036270" y="1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15AF2FA-5B4F-4E7D-8F62-C5108AA8A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524" y="1775058"/>
            <a:ext cx="8568953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C6F52A2-1240-4CE5-9CD9-136E6FCA724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11524" y="5949280"/>
            <a:ext cx="1866875" cy="3791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8FB7D-AC16-4D4A-9F9A-10542900A6A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632A312-440D-4884-8100-02AEAE3B8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49235" y="5949280"/>
            <a:ext cx="3544767" cy="3791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FB1D47B2-BBF8-4FAF-83E0-65749A5999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64838" y="5949280"/>
            <a:ext cx="1815638" cy="3791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5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22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11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80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23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54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56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33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790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02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30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15480" y="1588264"/>
            <a:ext cx="10009112" cy="4217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25FB6-C6F0-45B8-83CB-4732B2B15A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663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1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41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89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084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32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21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866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6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5481" y="1588265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28050" y="1600201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C3A8B-796A-42E4-8764-595B76E2AC3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019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862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21192" r="25431" b="21554"/>
          <a:stretch/>
        </p:blipFill>
        <p:spPr>
          <a:xfrm>
            <a:off x="9053858" y="-45384"/>
            <a:ext cx="3180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72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08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36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344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59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25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630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94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15480" y="1588265"/>
            <a:ext cx="10009112" cy="4217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102BB-B7A6-4919-A9CD-8A63A606E7B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75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377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9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972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69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884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40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0978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50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11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981C3-FDDE-4D84-855E-14674ECCED9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1415480" y="1588265"/>
            <a:ext cx="10009112" cy="4217000"/>
          </a:xfrm>
        </p:spPr>
        <p:txBody>
          <a:bodyPr/>
          <a:lstStyle/>
          <a:p>
            <a:r>
              <a:rPr lang="sv-SE" dirty="0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9018911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1699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443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319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838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207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6978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024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5213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397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80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86C862-A199-4D7F-B1BC-BF2BD9E59F99}" type="datetime1">
              <a:rPr lang="sv-SE" smtClean="0"/>
              <a:t>2019-02-13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Ekonomirapporten, maj 2017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21192" r="25431" b="21554"/>
          <a:stretch/>
        </p:blipFill>
        <p:spPr>
          <a:xfrm>
            <a:off x="9053858" y="-45384"/>
            <a:ext cx="3180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7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8B88-CD66-4B73-8BCD-195926BF0827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716CC-A752-4E49-9FB9-DFB87EE0F2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5" r:id="rId4"/>
    <p:sldLayoutId id="2147484116" r:id="rId5"/>
    <p:sldLayoutId id="2147484128" r:id="rId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1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15480" y="1588264"/>
            <a:ext cx="10009112" cy="421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415480" y="5949280"/>
            <a:ext cx="1866875" cy="379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819BF-79A1-41AA-A499-DC0406B4BFB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27355" y="5949280"/>
            <a:ext cx="3544767" cy="379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17122" y="5949280"/>
            <a:ext cx="1815638" cy="379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BBAEB-50C1-4C0F-A74E-4B7A1E4A6E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72549"/>
            <a:ext cx="936000" cy="93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9FEF6-CC38-4D4C-86F5-5C11480C05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15" y="5947348"/>
            <a:ext cx="114792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rgbClr val="3876A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15480" y="1588264"/>
            <a:ext cx="10009112" cy="421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415480" y="5949280"/>
            <a:ext cx="1866875" cy="379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819BF-79A1-41AA-A499-DC0406B4BFB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27355" y="5949280"/>
            <a:ext cx="3544767" cy="379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UTKAST -EJ för spridning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17122" y="5949280"/>
            <a:ext cx="1815638" cy="379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8E708-32AE-4E4A-B691-EE5D0F75622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BBAEB-50C1-4C0F-A74E-4B7A1E4A6E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72549"/>
            <a:ext cx="936000" cy="93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9FEF6-CC38-4D4C-86F5-5C11480C05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15" y="5947348"/>
            <a:ext cx="114792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rgbClr val="3876A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Verdana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B2EC9-2E28-4BAC-AEB8-B71C2F25A81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1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4048" r:id="rId7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2D259-ACB8-4FD1-AC0F-9CAC8F5E07E0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C18DA-410A-4124-BB0F-DE8CA676B1E5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2019-02-13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21192" r="25431" b="21554"/>
          <a:stretch/>
        </p:blipFill>
        <p:spPr>
          <a:xfrm>
            <a:off x="9053858" y="-45384"/>
            <a:ext cx="3180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14401"/>
            <a:ext cx="9608400" cy="3800476"/>
          </a:xfrm>
        </p:spPr>
        <p:txBody>
          <a:bodyPr/>
          <a:lstStyle/>
          <a:p>
            <a:r>
              <a:rPr lang="sv-SE" dirty="0"/>
              <a:t>Vi klarar inte framtiden utan välfärdsteknik</a:t>
            </a:r>
            <a:br>
              <a:rPr lang="sv-SE" dirty="0"/>
            </a:br>
            <a:r>
              <a:rPr lang="sv-SE" dirty="0"/>
              <a:t>-personal- och pengabrist</a:t>
            </a:r>
            <a:br>
              <a:rPr lang="sv-SE" sz="4400" dirty="0"/>
            </a:br>
            <a:br>
              <a:rPr lang="sv-SE" dirty="0"/>
            </a:br>
            <a:r>
              <a:rPr lang="sv-SE" sz="3000" dirty="0"/>
              <a:t>Niclas Johansson</a:t>
            </a:r>
            <a:br>
              <a:rPr lang="sv-SE" sz="3000" dirty="0"/>
            </a:br>
            <a:r>
              <a:rPr lang="sv-SE" sz="3000" dirty="0"/>
              <a:t>SKL</a:t>
            </a:r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410330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09847" y="474480"/>
            <a:ext cx="9609825" cy="1231392"/>
          </a:xfrm>
        </p:spPr>
        <p:txBody>
          <a:bodyPr/>
          <a:lstStyle/>
          <a:p>
            <a:r>
              <a:rPr lang="sv-SE" sz="3200" dirty="0">
                <a:solidFill>
                  <a:schemeClr val="tx1"/>
                </a:solidFill>
              </a:rPr>
              <a:t>Befolkningsstrukturen innebär att behoven ökar snabbare än den arbetsföra befolkningen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65" y="1641985"/>
            <a:ext cx="9723963" cy="469432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304115" y="1769758"/>
            <a:ext cx="2931150" cy="372410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6460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9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2353C20-3990-4AA3-83F9-2D6EFB06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65" y="1874430"/>
            <a:ext cx="5249904" cy="351060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0515747-CB1B-450D-956E-3D6B59EA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74430"/>
            <a:ext cx="5249904" cy="450713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57D1062-E993-4A3B-8512-1176B8432FD1}"/>
              </a:ext>
            </a:extLst>
          </p:cNvPr>
          <p:cNvSpPr txBox="1"/>
          <p:nvPr/>
        </p:nvSpPr>
        <p:spPr>
          <a:xfrm>
            <a:off x="1021492" y="5700584"/>
            <a:ext cx="4118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Pensionsmyndigheten (beräknat från AKU)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997956" y="327491"/>
            <a:ext cx="9609825" cy="1231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Utträde och inträde på arbetsmarknaden</a:t>
            </a:r>
          </a:p>
        </p:txBody>
      </p:sp>
    </p:spTree>
    <p:extLst>
      <p:ext uri="{BB962C8B-B14F-4D97-AF65-F5344CB8AC3E}">
        <p14:creationId xmlns:p14="http://schemas.microsoft.com/office/powerpoint/2010/main" val="113985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2" y="509836"/>
            <a:ext cx="10153389" cy="599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3" y="512870"/>
            <a:ext cx="9050692" cy="60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0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5" y="754602"/>
            <a:ext cx="9424609" cy="57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7" y="719092"/>
            <a:ext cx="8666948" cy="56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7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88" y="551439"/>
            <a:ext cx="7681625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79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Total förändring antal sysselsatta samt kommunsektorn exklusive respektive inklusive trend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Tusental personer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65" y="1476226"/>
            <a:ext cx="8047417" cy="4993057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2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Timlöneförändringar för olika sektorer</a:t>
            </a:r>
            <a:br>
              <a:rPr lang="sv-SE" dirty="0"/>
            </a:br>
            <a:r>
              <a:rPr lang="sv-SE" sz="1800" dirty="0"/>
              <a:t>Procent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2" y="1466950"/>
            <a:ext cx="7968163" cy="4560203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2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>
                <a:solidFill>
                  <a:srgbClr val="3876AF"/>
                </a:solidFill>
              </a:rPr>
              <a:t>Förändring av behov av antal anställda efter verksamhet fram till 2026 (vänster axel) samt procentuell förändring (höger axel)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127" y="1420183"/>
            <a:ext cx="5881159" cy="53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går bra nu. Men sen kommer….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9496" y="2495550"/>
            <a:ext cx="6558882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>
                <a:solidFill>
                  <a:srgbClr val="3876AF"/>
                </a:solidFill>
              </a:rPr>
              <a:t>Antalet förväntade årliga rekryteringar till kommuner, landsting och regioner under perioden 2017 – 2026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09" y="1744212"/>
            <a:ext cx="7449740" cy="4615659"/>
          </a:xfrm>
        </p:spPr>
      </p:pic>
    </p:spTree>
    <p:extLst>
      <p:ext uri="{BB962C8B-B14F-4D97-AF65-F5344CB8AC3E}">
        <p14:creationId xmlns:p14="http://schemas.microsoft.com/office/powerpoint/2010/main" val="99689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kommer att hända?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64233" y="1805940"/>
            <a:ext cx="10274277" cy="45948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Höjda skatter i kommuner och landsting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Höjda generella statsbidrag (höjda statliga skatter eller omprioriteringar)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Sysselsättningsgraden ökar ytterligare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Personaltätheten lär minska – besparingar eller effektiviseringar?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Ny teknik</a:t>
            </a:r>
          </a:p>
          <a:p>
            <a:pPr marL="30163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3587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1" y="409381"/>
            <a:ext cx="9609825" cy="954198"/>
          </a:xfrm>
        </p:spPr>
        <p:txBody>
          <a:bodyPr/>
          <a:lstStyle/>
          <a:p>
            <a:r>
              <a:rPr lang="sv-SE" sz="3600" dirty="0"/>
              <a:t>Effektiviseringsutmaningen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1" y="1749245"/>
            <a:ext cx="9609825" cy="3738598"/>
          </a:xfrm>
        </p:spPr>
        <p:txBody>
          <a:bodyPr/>
          <a:lstStyle/>
          <a:p>
            <a:r>
              <a:rPr lang="sv-SE" dirty="0"/>
              <a:t>Kommuner och landsting måste klara större volymer utan att antalet anställda ökar i samma takt och utan att kvaliteten försämras</a:t>
            </a:r>
          </a:p>
          <a:p>
            <a:r>
              <a:rPr lang="sv-SE" dirty="0"/>
              <a:t>Rekryteringsbehoven kan minskas om fler arbetar mer och om de anställda kan förlänga sin förvärvsaktiva tid</a:t>
            </a:r>
          </a:p>
          <a:p>
            <a:r>
              <a:rPr lang="sv-SE" dirty="0"/>
              <a:t>Därtill behöver verksamheterna effektiviseras genom nytänkande och nya arbetssätt</a:t>
            </a:r>
          </a:p>
          <a:p>
            <a:pPr lvl="1"/>
            <a:r>
              <a:rPr lang="sv-SE" dirty="0"/>
              <a:t>Utnyttja tekniken</a:t>
            </a:r>
          </a:p>
          <a:p>
            <a:pPr lvl="1"/>
            <a:r>
              <a:rPr lang="sv-SE" dirty="0"/>
              <a:t>Öka samverkan</a:t>
            </a:r>
          </a:p>
          <a:p>
            <a:pPr lvl="1"/>
            <a:r>
              <a:rPr lang="sv-SE" dirty="0"/>
              <a:t>Mer utvecklingsinriktad statlig styrning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32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Välståndet har ökat! </a:t>
            </a:r>
            <a:br>
              <a:rPr lang="sv-SE" dirty="0"/>
            </a:br>
            <a:r>
              <a:rPr lang="sv-SE" dirty="0"/>
              <a:t> </a:t>
            </a:r>
            <a:r>
              <a:rPr lang="sv-SE" sz="1800" dirty="0"/>
              <a:t>Index 1993=1  konsumtion i fasta priser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663575" y="2105994"/>
          <a:ext cx="9610725" cy="412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871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Utnyttja tekniken i välfärden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0" t="25963" r="27158" b="37085"/>
          <a:stretch/>
        </p:blipFill>
        <p:spPr>
          <a:xfrm>
            <a:off x="6549656" y="2663957"/>
            <a:ext cx="5642344" cy="4194043"/>
          </a:xfrm>
          <a:prstGeom prst="rect">
            <a:avLst/>
          </a:prstGeom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64233" y="2105994"/>
            <a:ext cx="6225665" cy="32217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Utmana traditionella arbetssätt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Utgå från invånarbehov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Automatisera förutsägbara arbetsuppgifter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Långsiktigt: 25-35 procents potential (enligt forskningsrapporter)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  <a:p>
            <a:pPr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2664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0008" y="116721"/>
            <a:ext cx="9609825" cy="1231392"/>
          </a:xfrm>
        </p:spPr>
        <p:txBody>
          <a:bodyPr/>
          <a:lstStyle/>
          <a:p>
            <a:r>
              <a:rPr lang="sv-SE" sz="4000" dirty="0"/>
              <a:t>Kommunernas resultat före extraordinära poster</a:t>
            </a:r>
            <a:br>
              <a:rPr lang="sv-SE" sz="4000" dirty="0"/>
            </a:br>
            <a:r>
              <a:rPr lang="sv-SE" sz="1600" dirty="0"/>
              <a:t>Miljarder kronor respektive procent av skatter och bidrag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5" y="1719048"/>
            <a:ext cx="7608467" cy="4359018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B0E5-37D7-412E-A162-6A236BADC1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81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kommuner och landsting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851475" cy="47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2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499" y="179036"/>
            <a:ext cx="9609825" cy="1231392"/>
          </a:xfrm>
        </p:spPr>
        <p:txBody>
          <a:bodyPr/>
          <a:lstStyle/>
          <a:p>
            <a:r>
              <a:rPr lang="sv-SE" sz="2800" dirty="0"/>
              <a:t>Svagare arbetsmarknadskonjunktur kommande år</a:t>
            </a:r>
            <a:br>
              <a:rPr lang="sv-SE" sz="2800" dirty="0"/>
            </a:br>
            <a:endParaRPr lang="sv-SE" sz="28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/>
          </p:nvPr>
        </p:nvGraphicFramePr>
        <p:xfrm>
          <a:off x="550485" y="913066"/>
          <a:ext cx="8991548" cy="55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74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Utrikesföddas sysselsättning ökat med nära 80% inrikes födda med 4 % sedan 2005.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553075" y="2495550"/>
          <a:ext cx="4714875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Platshållare för innehåll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66750" y="2495550"/>
          <a:ext cx="4714875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594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3" y="404283"/>
            <a:ext cx="6453717" cy="64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1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86206"/>
            <a:ext cx="9609825" cy="1231392"/>
          </a:xfrm>
        </p:spPr>
        <p:txBody>
          <a:bodyPr/>
          <a:lstStyle/>
          <a:p>
            <a:r>
              <a:rPr lang="sv-SE" dirty="0"/>
              <a:t>Trycket fortsätter!</a:t>
            </a:r>
            <a:br>
              <a:rPr lang="sv-SE" dirty="0"/>
            </a:br>
            <a:r>
              <a:rPr lang="sv-SE" sz="2800" dirty="0"/>
              <a:t>Demografisk försörjningskvot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88589" y="6071616"/>
            <a:ext cx="840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0,7 betyder att en 20–64-åring ska försörja sig själv och ytterligare 0,7 personer. 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2" y="1517598"/>
            <a:ext cx="8653645" cy="4554018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600200" y="1954784"/>
            <a:ext cx="505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Antalet 0–19 och 65+ av antalet 20–64-åringar. </a:t>
            </a:r>
          </a:p>
        </p:txBody>
      </p:sp>
    </p:spTree>
    <p:extLst>
      <p:ext uri="{BB962C8B-B14F-4D97-AF65-F5344CB8AC3E}">
        <p14:creationId xmlns:p14="http://schemas.microsoft.com/office/powerpoint/2010/main" val="389494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64232" y="88551"/>
            <a:ext cx="10308568" cy="871054"/>
          </a:xfrm>
        </p:spPr>
        <p:txBody>
          <a:bodyPr/>
          <a:lstStyle/>
          <a:p>
            <a:r>
              <a:rPr lang="sv-SE" sz="3600" dirty="0"/>
              <a:t>För kommunerna är kostnaderna per invånare höga för äldre och barn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Ekonomirapporten maj 2017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2" y="1209913"/>
            <a:ext cx="8710385" cy="5146437"/>
          </a:xfrm>
        </p:spPr>
      </p:pic>
    </p:spTree>
    <p:extLst>
      <p:ext uri="{BB962C8B-B14F-4D97-AF65-F5344CB8AC3E}">
        <p14:creationId xmlns:p14="http://schemas.microsoft.com/office/powerpoint/2010/main" val="4169855464"/>
      </p:ext>
    </p:extLst>
  </p:cSld>
  <p:clrMapOvr>
    <a:masterClrMapping/>
  </p:clrMapOvr>
</p:sld>
</file>

<file path=ppt/theme/theme1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Engelsk vit.potx" id="{8D955E9B-5BB2-484C-A539-F9413B1D56A4}" vid="{8A216291-ADA1-4506-98D9-5E925DB0D9BF}"/>
    </a:ext>
  </a:extLst>
</a:theme>
</file>

<file path=ppt/theme/theme10.xml><?xml version="1.0" encoding="utf-8"?>
<a:theme xmlns:a="http://schemas.openxmlformats.org/drawingml/2006/main" name="11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.potx" id="{A65BBC21-6B1A-4907-B0D5-EAC06BBA8D04}" vid="{ECC81545-58BA-41A0-B085-0D2BEAE85A64}"/>
    </a:ext>
  </a:extLst>
</a:theme>
</file>

<file path=ppt/theme/theme11.xml><?xml version="1.0" encoding="utf-8"?>
<a:theme xmlns:a="http://schemas.openxmlformats.org/drawingml/2006/main" name="13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.potx" id="{A65BBC21-6B1A-4907-B0D5-EAC06BBA8D04}" vid="{ECC81545-58BA-41A0-B085-0D2BEAE85A64}"/>
    </a:ext>
  </a:extLst>
</a:theme>
</file>

<file path=ppt/theme/theme1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851C0DA9-8C00-4E36-902F-415C7A27E73D}"/>
    </a:ext>
  </a:extLst>
</a:theme>
</file>

<file path=ppt/theme/theme14.xml><?xml version="1.0" encoding="utf-8"?>
<a:theme xmlns:a="http://schemas.openxmlformats.org/drawingml/2006/main" name="14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7A82D390-1A40-4887-B4B6-55AE438167B8}"/>
    </a:ext>
  </a:extLst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VJ">
  <a:themeElements>
    <a:clrScheme name="SVJ - Bl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A9B"/>
      </a:accent1>
      <a:accent2>
        <a:srgbClr val="E6460A"/>
      </a:accent2>
      <a:accent3>
        <a:srgbClr val="FFBE0A"/>
      </a:accent3>
      <a:accent4>
        <a:srgbClr val="F39325"/>
      </a:accent4>
      <a:accent5>
        <a:srgbClr val="D7D1CA"/>
      </a:accent5>
      <a:accent6>
        <a:srgbClr val="8D8179"/>
      </a:accent6>
      <a:hlink>
        <a:srgbClr val="0563C1"/>
      </a:hlink>
      <a:folHlink>
        <a:srgbClr val="954F72"/>
      </a:folHlink>
    </a:clrScheme>
    <a:fontScheme name="S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kryteringsrapp_underlag_dragningar_" id="{073D0537-D3DA-4EBE-853C-0E7AD993A323}" vid="{D9C45E70-0140-4268-9E1C-B9ADF94AEF7A}"/>
    </a:ext>
  </a:extLst>
</a:theme>
</file>

<file path=ppt/theme/theme3.xml><?xml version="1.0" encoding="utf-8"?>
<a:theme xmlns:a="http://schemas.openxmlformats.org/drawingml/2006/main" name="2_SVJ">
  <a:themeElements>
    <a:clrScheme name="SVJ - Bl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A9B"/>
      </a:accent1>
      <a:accent2>
        <a:srgbClr val="E6460A"/>
      </a:accent2>
      <a:accent3>
        <a:srgbClr val="FFBE0A"/>
      </a:accent3>
      <a:accent4>
        <a:srgbClr val="F39325"/>
      </a:accent4>
      <a:accent5>
        <a:srgbClr val="D7D1CA"/>
      </a:accent5>
      <a:accent6>
        <a:srgbClr val="8D8179"/>
      </a:accent6>
      <a:hlink>
        <a:srgbClr val="0563C1"/>
      </a:hlink>
      <a:folHlink>
        <a:srgbClr val="954F72"/>
      </a:folHlink>
    </a:clrScheme>
    <a:fontScheme name="S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kryteringsrapp_underlag_dragningar_" id="{073D0537-D3DA-4EBE-853C-0E7AD993A323}" vid="{D9C45E70-0140-4268-9E1C-B9ADF94AEF7A}"/>
    </a:ext>
  </a:extLst>
</a:theme>
</file>

<file path=ppt/theme/theme4.xml><?xml version="1.0" encoding="utf-8"?>
<a:theme xmlns:a="http://schemas.openxmlformats.org/drawingml/2006/main" name="9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7A82D390-1A40-4887-B4B6-55AE438167B8}"/>
    </a:ext>
  </a:extLst>
</a:theme>
</file>

<file path=ppt/theme/theme5.xml><?xml version="1.0" encoding="utf-8"?>
<a:theme xmlns:a="http://schemas.openxmlformats.org/drawingml/2006/main" name="4_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851C0DA9-8C00-4E36-902F-415C7A27E73D}"/>
    </a:ext>
  </a:extLst>
</a:theme>
</file>

<file path=ppt/theme/theme6.xml><?xml version="1.0" encoding="utf-8"?>
<a:theme xmlns:a="http://schemas.openxmlformats.org/drawingml/2006/main" name="5_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851C0DA9-8C00-4E36-902F-415C7A27E73D}"/>
    </a:ext>
  </a:extLst>
</a:theme>
</file>

<file path=ppt/theme/theme7.xml><?xml version="1.0" encoding="utf-8"?>
<a:theme xmlns:a="http://schemas.openxmlformats.org/drawingml/2006/main" name="3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7A82D390-1A40-4887-B4B6-55AE438167B8}"/>
    </a:ext>
  </a:extLst>
</a:theme>
</file>

<file path=ppt/theme/theme8.xml><?xml version="1.0" encoding="utf-8"?>
<a:theme xmlns:a="http://schemas.openxmlformats.org/drawingml/2006/main" name="4_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5CF48263-8110-4E85-86B6-8C097C9908AA}"/>
    </a:ext>
  </a:extLst>
</a:theme>
</file>

<file path=ppt/theme/theme9.xml><?xml version="1.0" encoding="utf-8"?>
<a:theme xmlns:a="http://schemas.openxmlformats.org/drawingml/2006/main" name="8_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AR in short terms.potx" id="{AB29DE60-C2A2-4CC9-944F-CB19E8531144}" vid="{655A5058-03ED-4C5E-8D5F-F3D45E69E1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Engelsk vit</Template>
  <TotalTime>1225</TotalTime>
  <Words>524</Words>
  <Application>Microsoft Office PowerPoint</Application>
  <PresentationFormat>Bredbild</PresentationFormat>
  <Paragraphs>80</Paragraphs>
  <Slides>24</Slides>
  <Notes>19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24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Symbol</vt:lpstr>
      <vt:lpstr>Verdana</vt:lpstr>
      <vt:lpstr>Inledningsbilder</vt:lpstr>
      <vt:lpstr>SVJ</vt:lpstr>
      <vt:lpstr>2_SVJ</vt:lpstr>
      <vt:lpstr>9_Vit SKL PPT</vt:lpstr>
      <vt:lpstr>4_Inledningsbilder</vt:lpstr>
      <vt:lpstr>5_Inledningsbilder</vt:lpstr>
      <vt:lpstr>3_Vit SKL PPT</vt:lpstr>
      <vt:lpstr>4_Vit SKL PPT</vt:lpstr>
      <vt:lpstr>8_SKL PPT</vt:lpstr>
      <vt:lpstr>11_Vit SKL PPT</vt:lpstr>
      <vt:lpstr>13_Vit SKL PPT</vt:lpstr>
      <vt:lpstr>2_Office-tema</vt:lpstr>
      <vt:lpstr>7_Inledningsbilder</vt:lpstr>
      <vt:lpstr>14_Vit SKL PPT</vt:lpstr>
      <vt:lpstr>Vi klarar inte framtiden utan välfärdsteknik -personal- och pengabrist  Niclas Johansson SKL</vt:lpstr>
      <vt:lpstr>Det går bra nu. Men sen kommer….</vt:lpstr>
      <vt:lpstr>Kommunernas resultat före extraordinära poster Miljarder kronor respektive procent av skatter och bidrag</vt:lpstr>
      <vt:lpstr>Investeringar i kommuner och landsting</vt:lpstr>
      <vt:lpstr>Svagare arbetsmarknadskonjunktur kommande år </vt:lpstr>
      <vt:lpstr>Utrikesföddas sysselsättning ökat med nära 80% inrikes födda med 4 % sedan 2005.</vt:lpstr>
      <vt:lpstr>PowerPoint-presentation</vt:lpstr>
      <vt:lpstr>Trycket fortsätter! Demografisk försörjningskvot</vt:lpstr>
      <vt:lpstr>För kommunerna är kostnaderna per invånare höga för äldre och barn</vt:lpstr>
      <vt:lpstr>Befolkningsstrukturen innebär att behoven ökar snabbare än den arbetsföra befolkningen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Total förändring antal sysselsatta samt kommunsektorn exklusive respektive inklusive trend Tusental personer</vt:lpstr>
      <vt:lpstr>Timlöneförändringar för olika sektorer Procent</vt:lpstr>
      <vt:lpstr>Förändring av behov av antal anställda efter verksamhet fram till 2026 (vänster axel) samt procentuell förändring (höger axel)</vt:lpstr>
      <vt:lpstr>Antalet förväntade årliga rekryteringar till kommuner, landsting och regioner under perioden 2017 – 2026</vt:lpstr>
      <vt:lpstr>Vad kommer att hända?</vt:lpstr>
      <vt:lpstr>Effektiviseringsutmaningen</vt:lpstr>
      <vt:lpstr>Välståndet har ökat!   Index 1993=1  konsumtion i fasta priser</vt:lpstr>
      <vt:lpstr>Utnyttja tekniken i välfärden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Ekonomirapporten april 2017  Diagrammen</dc:title>
  <dc:creator>Holm Madeleine</dc:creator>
  <cp:lastModifiedBy>Morten Kehler</cp:lastModifiedBy>
  <cp:revision>97</cp:revision>
  <dcterms:created xsi:type="dcterms:W3CDTF">2017-05-05T08:30:37Z</dcterms:created>
  <dcterms:modified xsi:type="dcterms:W3CDTF">2019-02-13T09:37:44Z</dcterms:modified>
</cp:coreProperties>
</file>